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Roboto" panose="02000000000000000000" pitchFamily="2" charset="0"/>
      <p:regular r:id="rId13"/>
    </p:embeddedFont>
    <p:embeddedFont>
      <p:font typeface="Roboto Light" panose="02000000000000000000" pitchFamily="2" charset="0"/>
      <p:regular r:id="rId14"/>
    </p:embeddedFont>
    <p:embeddedFont>
      <p:font typeface="Roboto Medium" panose="02000000000000000000"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6" d="100"/>
          <a:sy n="66" d="100"/>
        </p:scale>
        <p:origin x="72"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15415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064181"/>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Python PDF Tools Project (Local Use)</a:t>
            </a:r>
            <a:endParaRPr lang="en-US" sz="4450" dirty="0"/>
          </a:p>
        </p:txBody>
      </p:sp>
      <p:sp>
        <p:nvSpPr>
          <p:cNvPr id="4" name="Text 1"/>
          <p:cNvSpPr/>
          <p:nvPr/>
        </p:nvSpPr>
        <p:spPr>
          <a:xfrm>
            <a:off x="6280190" y="2821900"/>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Welcome to the review of our Python PDF Tools Project, designed for local use. In this presentation, we'll cover the current status of the project, our planned improvements, and the exciting next steps for enhancing its capabilities and user experience.</a:t>
            </a:r>
            <a:endParaRPr lang="en-US" sz="1750" dirty="0"/>
          </a:p>
        </p:txBody>
      </p:sp>
      <p:sp>
        <p:nvSpPr>
          <p:cNvPr id="5" name="Text 2"/>
          <p:cNvSpPr/>
          <p:nvPr/>
        </p:nvSpPr>
        <p:spPr>
          <a:xfrm>
            <a:off x="5709424" y="4613672"/>
            <a:ext cx="8764859" cy="3158728"/>
          </a:xfrm>
          <a:prstGeom prst="rect">
            <a:avLst/>
          </a:prstGeom>
          <a:noFill/>
          <a:ln/>
        </p:spPr>
        <p:txBody>
          <a:bodyPr wrap="square" lIns="0" tIns="0" rIns="0" bIns="0" rtlCol="0" anchor="t"/>
          <a:lstStyle/>
          <a:p>
            <a:pPr marL="0" indent="0" algn="l">
              <a:lnSpc>
                <a:spcPts val="3300"/>
              </a:lnSpc>
              <a:buNone/>
            </a:pPr>
            <a:r>
              <a:rPr lang="en-US" sz="2650" dirty="0">
                <a:solidFill>
                  <a:srgbClr val="FFFFFF"/>
                </a:solidFill>
                <a:latin typeface="Roboto Medium" pitchFamily="34" charset="0"/>
                <a:ea typeface="Roboto Medium" pitchFamily="34" charset="-122"/>
                <a:cs typeface="Roboto Medium" pitchFamily="34" charset="-120"/>
              </a:rPr>
              <a:t>Presented by: </a:t>
            </a:r>
          </a:p>
          <a:p>
            <a:pPr marL="0" indent="0" algn="l">
              <a:lnSpc>
                <a:spcPts val="3300"/>
              </a:lnSpc>
              <a:buNone/>
            </a:pPr>
            <a:r>
              <a:rPr lang="en-US" sz="2650" b="1" dirty="0">
                <a:solidFill>
                  <a:srgbClr val="FFFFFF"/>
                </a:solidFill>
                <a:latin typeface="Roboto Medium" pitchFamily="34" charset="0"/>
                <a:ea typeface="Roboto Medium" pitchFamily="34" charset="-122"/>
                <a:cs typeface="Roboto Medium" pitchFamily="34" charset="-120"/>
              </a:rPr>
              <a:t>SHAURYA JEET SINGH</a:t>
            </a:r>
            <a:r>
              <a:rPr lang="en-US" sz="2650" dirty="0">
                <a:solidFill>
                  <a:srgbClr val="FFFFFF"/>
                </a:solidFill>
                <a:latin typeface="Roboto Medium" pitchFamily="34" charset="0"/>
                <a:ea typeface="Roboto Medium" pitchFamily="34" charset="-122"/>
                <a:cs typeface="Roboto Medium" pitchFamily="34" charset="-120"/>
              </a:rPr>
              <a:t> (RA2411030030009)</a:t>
            </a:r>
          </a:p>
          <a:p>
            <a:pPr marL="0" indent="0" algn="l">
              <a:lnSpc>
                <a:spcPts val="3300"/>
              </a:lnSpc>
              <a:buNone/>
            </a:pPr>
            <a:r>
              <a:rPr lang="en-US" sz="2650" b="1" dirty="0">
                <a:solidFill>
                  <a:srgbClr val="FFFFFF"/>
                </a:solidFill>
                <a:latin typeface="Roboto Medium" pitchFamily="34" charset="0"/>
                <a:ea typeface="Roboto Medium" pitchFamily="34" charset="-122"/>
                <a:cs typeface="Roboto Medium" pitchFamily="34" charset="-120"/>
              </a:rPr>
              <a:t>RAJAT RAI</a:t>
            </a:r>
            <a:r>
              <a:rPr lang="en-US" sz="2650" dirty="0">
                <a:solidFill>
                  <a:srgbClr val="FFFFFF"/>
                </a:solidFill>
                <a:latin typeface="Roboto Medium" pitchFamily="34" charset="0"/>
                <a:ea typeface="Roboto Medium" pitchFamily="34" charset="-122"/>
                <a:cs typeface="Roboto Medium" pitchFamily="34" charset="-120"/>
              </a:rPr>
              <a:t> (RA2411030030030)</a:t>
            </a:r>
          </a:p>
          <a:p>
            <a:pPr marL="0" indent="0" algn="l">
              <a:lnSpc>
                <a:spcPts val="3300"/>
              </a:lnSpc>
              <a:buNone/>
            </a:pPr>
            <a:r>
              <a:rPr lang="en-US" sz="2650" b="1" dirty="0">
                <a:solidFill>
                  <a:srgbClr val="FFFFFF"/>
                </a:solidFill>
                <a:latin typeface="Roboto Medium" pitchFamily="34" charset="0"/>
                <a:ea typeface="Roboto Medium" pitchFamily="34" charset="-122"/>
                <a:cs typeface="Roboto Medium" pitchFamily="34" charset="-120"/>
              </a:rPr>
              <a:t>KRISHIV BHARDWAJ</a:t>
            </a:r>
            <a:r>
              <a:rPr lang="en-US" sz="2650" dirty="0">
                <a:solidFill>
                  <a:srgbClr val="FFFFFF"/>
                </a:solidFill>
                <a:latin typeface="Roboto Medium" pitchFamily="34" charset="0"/>
                <a:ea typeface="Roboto Medium" pitchFamily="34" charset="-122"/>
                <a:cs typeface="Roboto Medium" pitchFamily="34" charset="-120"/>
              </a:rPr>
              <a:t> (RA2411030030011)</a:t>
            </a:r>
          </a:p>
          <a:p>
            <a:pPr marL="0" indent="0" algn="l">
              <a:lnSpc>
                <a:spcPts val="3300"/>
              </a:lnSpc>
              <a:buNone/>
            </a:pPr>
            <a:r>
              <a:rPr lang="en-US" sz="2650" b="1" dirty="0">
                <a:solidFill>
                  <a:srgbClr val="FFFFFF"/>
                </a:solidFill>
                <a:latin typeface="Roboto Medium" pitchFamily="34" charset="0"/>
                <a:ea typeface="Roboto Medium" pitchFamily="34" charset="-122"/>
                <a:cs typeface="Roboto Medium" pitchFamily="34" charset="-120"/>
              </a:rPr>
              <a:t>KRISHNA CHANDANI</a:t>
            </a:r>
            <a:r>
              <a:rPr lang="en-US" sz="2650" dirty="0">
                <a:solidFill>
                  <a:srgbClr val="FFFFFF"/>
                </a:solidFill>
                <a:latin typeface="Roboto Medium" pitchFamily="34" charset="0"/>
                <a:ea typeface="Roboto Medium" pitchFamily="34" charset="-122"/>
                <a:cs typeface="Roboto Medium" pitchFamily="34" charset="-120"/>
              </a:rPr>
              <a:t> (RA2411030030005)</a:t>
            </a:r>
          </a:p>
          <a:p>
            <a:pPr marL="0" indent="0" algn="l">
              <a:lnSpc>
                <a:spcPts val="3300"/>
              </a:lnSpc>
              <a:buNone/>
            </a:pPr>
            <a:r>
              <a:rPr lang="en-US" sz="2650" b="1" dirty="0">
                <a:solidFill>
                  <a:srgbClr val="FFFFFF"/>
                </a:solidFill>
                <a:latin typeface="Roboto Medium" pitchFamily="34" charset="0"/>
                <a:ea typeface="Roboto Medium" pitchFamily="34" charset="-122"/>
                <a:cs typeface="Roboto Medium" pitchFamily="34" charset="-120"/>
              </a:rPr>
              <a:t>KSHITIZ GUPTA</a:t>
            </a:r>
            <a:r>
              <a:rPr lang="en-US" sz="2650" dirty="0">
                <a:solidFill>
                  <a:srgbClr val="FFFFFF"/>
                </a:solidFill>
                <a:latin typeface="Roboto Medium" pitchFamily="34" charset="0"/>
                <a:ea typeface="Roboto Medium" pitchFamily="34" charset="-122"/>
                <a:cs typeface="Roboto Medium" pitchFamily="34" charset="-120"/>
              </a:rPr>
              <a:t> (RA2411030030075)</a:t>
            </a:r>
          </a:p>
          <a:p>
            <a:pPr>
              <a:lnSpc>
                <a:spcPts val="3300"/>
              </a:lnSpc>
            </a:pPr>
            <a:r>
              <a:rPr lang="en-US" sz="2650" b="1" dirty="0">
                <a:solidFill>
                  <a:srgbClr val="FFFFFF"/>
                </a:solidFill>
                <a:latin typeface="Roboto Medium" pitchFamily="34" charset="0"/>
                <a:ea typeface="Roboto Medium" pitchFamily="34" charset="-122"/>
                <a:cs typeface="Roboto Medium" pitchFamily="34" charset="-120"/>
              </a:rPr>
              <a:t>ARNAV SINGH </a:t>
            </a:r>
            <a:r>
              <a:rPr lang="en-US" sz="2650" dirty="0">
                <a:solidFill>
                  <a:srgbClr val="FFFFFF"/>
                </a:solidFill>
                <a:latin typeface="Roboto Medium" pitchFamily="34" charset="0"/>
                <a:ea typeface="Roboto Medium" pitchFamily="34" charset="-122"/>
                <a:cs typeface="Roboto Medium" pitchFamily="34" charset="-120"/>
              </a:rPr>
              <a:t>(RA2411030030024)</a:t>
            </a:r>
            <a:endParaRPr lang="en-US" sz="2650" dirty="0"/>
          </a:p>
          <a:p>
            <a:pPr marL="0" indent="0" algn="l">
              <a:lnSpc>
                <a:spcPts val="3300"/>
              </a:lnSpc>
              <a:buNone/>
            </a:pPr>
            <a:endParaRPr lang="en-US" sz="26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83681"/>
          </a:xfrm>
          <a:prstGeom prst="rect">
            <a:avLst/>
          </a:prstGeom>
        </p:spPr>
      </p:pic>
      <p:sp>
        <p:nvSpPr>
          <p:cNvPr id="3" name="Text 0"/>
          <p:cNvSpPr/>
          <p:nvPr/>
        </p:nvSpPr>
        <p:spPr>
          <a:xfrm>
            <a:off x="779383" y="3573780"/>
            <a:ext cx="9168170" cy="695920"/>
          </a:xfrm>
          <a:prstGeom prst="rect">
            <a:avLst/>
          </a:prstGeom>
          <a:noFill/>
          <a:ln/>
        </p:spPr>
        <p:txBody>
          <a:bodyPr wrap="none" lIns="0" tIns="0" rIns="0" bIns="0" rtlCol="0" anchor="t"/>
          <a:lstStyle/>
          <a:p>
            <a:pPr marL="0" indent="0" algn="l">
              <a:lnSpc>
                <a:spcPts val="5450"/>
              </a:lnSpc>
              <a:buNone/>
            </a:pPr>
            <a:r>
              <a:rPr lang="en-US" sz="4350" dirty="0">
                <a:solidFill>
                  <a:srgbClr val="FFFFFF"/>
                </a:solidFill>
                <a:latin typeface="Roboto Medium" pitchFamily="34" charset="0"/>
                <a:ea typeface="Roboto Medium" pitchFamily="34" charset="-122"/>
                <a:cs typeface="Roboto Medium" pitchFamily="34" charset="-120"/>
              </a:rPr>
              <a:t>Next Steps and Development Phases</a:t>
            </a:r>
            <a:endParaRPr lang="en-US" sz="4350" dirty="0"/>
          </a:p>
        </p:txBody>
      </p:sp>
      <p:sp>
        <p:nvSpPr>
          <p:cNvPr id="4" name="Text 1"/>
          <p:cNvSpPr/>
          <p:nvPr/>
        </p:nvSpPr>
        <p:spPr>
          <a:xfrm>
            <a:off x="779383" y="4603671"/>
            <a:ext cx="222647" cy="278368"/>
          </a:xfrm>
          <a:prstGeom prst="rect">
            <a:avLst/>
          </a:prstGeom>
          <a:noFill/>
          <a:ln/>
        </p:spPr>
        <p:txBody>
          <a:bodyPr wrap="none" lIns="0" tIns="0" rIns="0" bIns="0" rtlCol="0" anchor="t"/>
          <a:lstStyle/>
          <a:p>
            <a:pPr marL="0" indent="0" algn="l">
              <a:lnSpc>
                <a:spcPts val="2800"/>
              </a:lnSpc>
              <a:buNone/>
            </a:pPr>
            <a:r>
              <a:rPr lang="en-US" sz="1750" dirty="0">
                <a:solidFill>
                  <a:srgbClr val="CFD0D8"/>
                </a:solidFill>
                <a:latin typeface="Roboto Light" pitchFamily="34" charset="0"/>
                <a:ea typeface="Roboto Light" pitchFamily="34" charset="-122"/>
                <a:cs typeface="Roboto Light" pitchFamily="34" charset="-120"/>
              </a:rPr>
              <a:t>01</a:t>
            </a:r>
            <a:endParaRPr lang="en-US" sz="1750" dirty="0"/>
          </a:p>
        </p:txBody>
      </p:sp>
      <p:sp>
        <p:nvSpPr>
          <p:cNvPr id="5" name="Shape 2"/>
          <p:cNvSpPr/>
          <p:nvPr/>
        </p:nvSpPr>
        <p:spPr>
          <a:xfrm>
            <a:off x="779383" y="4951690"/>
            <a:ext cx="4208740" cy="30480"/>
          </a:xfrm>
          <a:prstGeom prst="rect">
            <a:avLst/>
          </a:prstGeom>
          <a:solidFill>
            <a:srgbClr val="5A6ED8"/>
          </a:solidFill>
          <a:ln/>
        </p:spPr>
      </p:sp>
      <p:sp>
        <p:nvSpPr>
          <p:cNvPr id="6" name="Text 3"/>
          <p:cNvSpPr/>
          <p:nvPr/>
        </p:nvSpPr>
        <p:spPr>
          <a:xfrm>
            <a:off x="779383" y="5123974"/>
            <a:ext cx="3097292" cy="347901"/>
          </a:xfrm>
          <a:prstGeom prst="rect">
            <a:avLst/>
          </a:prstGeom>
          <a:noFill/>
          <a:ln/>
        </p:spPr>
        <p:txBody>
          <a:bodyPr wrap="none" lIns="0" tIns="0" rIns="0" bIns="0" rtlCol="0" anchor="t"/>
          <a:lstStyle/>
          <a:p>
            <a:pPr marL="0" indent="0" algn="l">
              <a:lnSpc>
                <a:spcPts val="2700"/>
              </a:lnSpc>
              <a:buNone/>
            </a:pPr>
            <a:r>
              <a:rPr lang="en-US" sz="2150" dirty="0">
                <a:solidFill>
                  <a:srgbClr val="CFD0D8"/>
                </a:solidFill>
                <a:latin typeface="Roboto Medium" pitchFamily="34" charset="0"/>
                <a:ea typeface="Roboto Medium" pitchFamily="34" charset="-122"/>
                <a:cs typeface="Roboto Medium" pitchFamily="34" charset="-120"/>
              </a:rPr>
              <a:t>Phase 1: UI/UX Redesign</a:t>
            </a:r>
            <a:endParaRPr lang="en-US" sz="2150" dirty="0"/>
          </a:p>
        </p:txBody>
      </p:sp>
      <p:sp>
        <p:nvSpPr>
          <p:cNvPr id="7" name="Text 4"/>
          <p:cNvSpPr/>
          <p:nvPr/>
        </p:nvSpPr>
        <p:spPr>
          <a:xfrm>
            <a:off x="779383" y="5605462"/>
            <a:ext cx="4208740" cy="712470"/>
          </a:xfrm>
          <a:prstGeom prst="rect">
            <a:avLst/>
          </a:prstGeom>
          <a:noFill/>
          <a:ln/>
        </p:spPr>
        <p:txBody>
          <a:bodyPr wrap="square" lIns="0" tIns="0" rIns="0" bIns="0" rtlCol="0" anchor="t"/>
          <a:lstStyle/>
          <a:p>
            <a:pPr marL="0" indent="0" algn="l">
              <a:lnSpc>
                <a:spcPts val="2800"/>
              </a:lnSpc>
              <a:buNone/>
            </a:pPr>
            <a:r>
              <a:rPr lang="en-US" sz="1750" dirty="0">
                <a:solidFill>
                  <a:srgbClr val="CFD0D8"/>
                </a:solidFill>
                <a:latin typeface="Roboto" pitchFamily="34" charset="0"/>
                <a:ea typeface="Roboto" pitchFamily="34" charset="-122"/>
                <a:cs typeface="Roboto" pitchFamily="34" charset="-120"/>
              </a:rPr>
              <a:t>Focus on usability and visual enhancements.</a:t>
            </a:r>
            <a:endParaRPr lang="en-US" sz="1750" dirty="0"/>
          </a:p>
        </p:txBody>
      </p:sp>
      <p:sp>
        <p:nvSpPr>
          <p:cNvPr id="8" name="Text 5"/>
          <p:cNvSpPr/>
          <p:nvPr/>
        </p:nvSpPr>
        <p:spPr>
          <a:xfrm>
            <a:off x="5210770" y="4603671"/>
            <a:ext cx="222647" cy="278368"/>
          </a:xfrm>
          <a:prstGeom prst="rect">
            <a:avLst/>
          </a:prstGeom>
          <a:noFill/>
          <a:ln/>
        </p:spPr>
        <p:txBody>
          <a:bodyPr wrap="none" lIns="0" tIns="0" rIns="0" bIns="0" rtlCol="0" anchor="t"/>
          <a:lstStyle/>
          <a:p>
            <a:pPr marL="0" indent="0" algn="l">
              <a:lnSpc>
                <a:spcPts val="2800"/>
              </a:lnSpc>
              <a:buNone/>
            </a:pPr>
            <a:r>
              <a:rPr lang="en-US" sz="1750" dirty="0">
                <a:solidFill>
                  <a:srgbClr val="CFD0D8"/>
                </a:solidFill>
                <a:latin typeface="Roboto Light" pitchFamily="34" charset="0"/>
                <a:ea typeface="Roboto Light" pitchFamily="34" charset="-122"/>
                <a:cs typeface="Roboto Light" pitchFamily="34" charset="-120"/>
              </a:rPr>
              <a:t>02</a:t>
            </a:r>
            <a:endParaRPr lang="en-US" sz="1750" dirty="0"/>
          </a:p>
        </p:txBody>
      </p:sp>
      <p:sp>
        <p:nvSpPr>
          <p:cNvPr id="9" name="Shape 6"/>
          <p:cNvSpPr/>
          <p:nvPr/>
        </p:nvSpPr>
        <p:spPr>
          <a:xfrm>
            <a:off x="5210770" y="4951690"/>
            <a:ext cx="4208740" cy="30480"/>
          </a:xfrm>
          <a:prstGeom prst="rect">
            <a:avLst/>
          </a:prstGeom>
          <a:solidFill>
            <a:srgbClr val="5A6ED8"/>
          </a:solidFill>
          <a:ln/>
        </p:spPr>
      </p:sp>
      <p:sp>
        <p:nvSpPr>
          <p:cNvPr id="10" name="Text 7"/>
          <p:cNvSpPr/>
          <p:nvPr/>
        </p:nvSpPr>
        <p:spPr>
          <a:xfrm>
            <a:off x="5210770" y="5123974"/>
            <a:ext cx="4117896" cy="347901"/>
          </a:xfrm>
          <a:prstGeom prst="rect">
            <a:avLst/>
          </a:prstGeom>
          <a:noFill/>
          <a:ln/>
        </p:spPr>
        <p:txBody>
          <a:bodyPr wrap="none" lIns="0" tIns="0" rIns="0" bIns="0" rtlCol="0" anchor="t"/>
          <a:lstStyle/>
          <a:p>
            <a:pPr marL="0" indent="0" algn="l">
              <a:lnSpc>
                <a:spcPts val="2700"/>
              </a:lnSpc>
              <a:buNone/>
            </a:pPr>
            <a:r>
              <a:rPr lang="en-US" sz="2150" dirty="0">
                <a:solidFill>
                  <a:srgbClr val="CFD0D8"/>
                </a:solidFill>
                <a:latin typeface="Roboto Medium" pitchFamily="34" charset="0"/>
                <a:ea typeface="Roboto Medium" pitchFamily="34" charset="-122"/>
                <a:cs typeface="Roboto Medium" pitchFamily="34" charset="-120"/>
              </a:rPr>
              <a:t>Phase 2: Feature Implementation</a:t>
            </a:r>
            <a:endParaRPr lang="en-US" sz="2150" dirty="0"/>
          </a:p>
        </p:txBody>
      </p:sp>
      <p:sp>
        <p:nvSpPr>
          <p:cNvPr id="11" name="Text 8"/>
          <p:cNvSpPr/>
          <p:nvPr/>
        </p:nvSpPr>
        <p:spPr>
          <a:xfrm>
            <a:off x="5210770" y="5605462"/>
            <a:ext cx="4208740" cy="712470"/>
          </a:xfrm>
          <a:prstGeom prst="rect">
            <a:avLst/>
          </a:prstGeom>
          <a:noFill/>
          <a:ln/>
        </p:spPr>
        <p:txBody>
          <a:bodyPr wrap="square" lIns="0" tIns="0" rIns="0" bIns="0" rtlCol="0" anchor="t"/>
          <a:lstStyle/>
          <a:p>
            <a:pPr marL="0" indent="0" algn="l">
              <a:lnSpc>
                <a:spcPts val="2800"/>
              </a:lnSpc>
              <a:buNone/>
            </a:pPr>
            <a:r>
              <a:rPr lang="en-US" sz="1750" dirty="0">
                <a:solidFill>
                  <a:srgbClr val="CFD0D8"/>
                </a:solidFill>
                <a:latin typeface="Roboto" pitchFamily="34" charset="0"/>
                <a:ea typeface="Roboto" pitchFamily="34" charset="-122"/>
                <a:cs typeface="Roboto" pitchFamily="34" charset="-120"/>
              </a:rPr>
              <a:t>Integrate advanced functionalities and validation.</a:t>
            </a:r>
            <a:endParaRPr lang="en-US" sz="1750" dirty="0"/>
          </a:p>
        </p:txBody>
      </p:sp>
      <p:sp>
        <p:nvSpPr>
          <p:cNvPr id="12" name="Text 9"/>
          <p:cNvSpPr/>
          <p:nvPr/>
        </p:nvSpPr>
        <p:spPr>
          <a:xfrm>
            <a:off x="9642158" y="4603671"/>
            <a:ext cx="222647" cy="278368"/>
          </a:xfrm>
          <a:prstGeom prst="rect">
            <a:avLst/>
          </a:prstGeom>
          <a:noFill/>
          <a:ln/>
        </p:spPr>
        <p:txBody>
          <a:bodyPr wrap="none" lIns="0" tIns="0" rIns="0" bIns="0" rtlCol="0" anchor="t"/>
          <a:lstStyle/>
          <a:p>
            <a:pPr marL="0" indent="0" algn="l">
              <a:lnSpc>
                <a:spcPts val="2800"/>
              </a:lnSpc>
              <a:buNone/>
            </a:pPr>
            <a:r>
              <a:rPr lang="en-US" sz="1750" dirty="0">
                <a:solidFill>
                  <a:srgbClr val="CFD0D8"/>
                </a:solidFill>
                <a:latin typeface="Roboto Light" pitchFamily="34" charset="0"/>
                <a:ea typeface="Roboto Light" pitchFamily="34" charset="-122"/>
                <a:cs typeface="Roboto Light" pitchFamily="34" charset="-120"/>
              </a:rPr>
              <a:t>03</a:t>
            </a:r>
            <a:endParaRPr lang="en-US" sz="1750" dirty="0"/>
          </a:p>
        </p:txBody>
      </p:sp>
      <p:sp>
        <p:nvSpPr>
          <p:cNvPr id="13" name="Shape 10"/>
          <p:cNvSpPr/>
          <p:nvPr/>
        </p:nvSpPr>
        <p:spPr>
          <a:xfrm>
            <a:off x="9642158" y="4951690"/>
            <a:ext cx="4208740" cy="30480"/>
          </a:xfrm>
          <a:prstGeom prst="rect">
            <a:avLst/>
          </a:prstGeom>
          <a:solidFill>
            <a:srgbClr val="5A6ED8"/>
          </a:solidFill>
          <a:ln/>
        </p:spPr>
      </p:sp>
      <p:sp>
        <p:nvSpPr>
          <p:cNvPr id="14" name="Text 11"/>
          <p:cNvSpPr/>
          <p:nvPr/>
        </p:nvSpPr>
        <p:spPr>
          <a:xfrm>
            <a:off x="9642158" y="5123974"/>
            <a:ext cx="4208740" cy="695801"/>
          </a:xfrm>
          <a:prstGeom prst="rect">
            <a:avLst/>
          </a:prstGeom>
          <a:noFill/>
          <a:ln/>
        </p:spPr>
        <p:txBody>
          <a:bodyPr wrap="square" lIns="0" tIns="0" rIns="0" bIns="0" rtlCol="0" anchor="t"/>
          <a:lstStyle/>
          <a:p>
            <a:pPr marL="0" indent="0" algn="l">
              <a:lnSpc>
                <a:spcPts val="2700"/>
              </a:lnSpc>
              <a:buNone/>
            </a:pPr>
            <a:r>
              <a:rPr lang="en-US" sz="2150" dirty="0">
                <a:solidFill>
                  <a:srgbClr val="CFD0D8"/>
                </a:solidFill>
                <a:latin typeface="Roboto Medium" pitchFamily="34" charset="0"/>
                <a:ea typeface="Roboto Medium" pitchFamily="34" charset="-122"/>
                <a:cs typeface="Roboto Medium" pitchFamily="34" charset="-120"/>
              </a:rPr>
              <a:t>Phase 3: Cross-Platform &amp; Integration</a:t>
            </a:r>
            <a:endParaRPr lang="en-US" sz="2150" dirty="0"/>
          </a:p>
        </p:txBody>
      </p:sp>
      <p:sp>
        <p:nvSpPr>
          <p:cNvPr id="15" name="Text 12"/>
          <p:cNvSpPr/>
          <p:nvPr/>
        </p:nvSpPr>
        <p:spPr>
          <a:xfrm>
            <a:off x="9642158" y="5953363"/>
            <a:ext cx="4208740" cy="712470"/>
          </a:xfrm>
          <a:prstGeom prst="rect">
            <a:avLst/>
          </a:prstGeom>
          <a:noFill/>
          <a:ln/>
        </p:spPr>
        <p:txBody>
          <a:bodyPr wrap="square" lIns="0" tIns="0" rIns="0" bIns="0" rtlCol="0" anchor="t"/>
          <a:lstStyle/>
          <a:p>
            <a:pPr marL="0" indent="0" algn="l">
              <a:lnSpc>
                <a:spcPts val="2800"/>
              </a:lnSpc>
              <a:buNone/>
            </a:pPr>
            <a:r>
              <a:rPr lang="en-US" sz="1750" dirty="0">
                <a:solidFill>
                  <a:srgbClr val="CFD0D8"/>
                </a:solidFill>
                <a:latin typeface="Roboto" pitchFamily="34" charset="0"/>
                <a:ea typeface="Roboto" pitchFamily="34" charset="-122"/>
                <a:cs typeface="Roboto" pitchFamily="34" charset="-120"/>
              </a:rPr>
              <a:t>Optimization and planning for future connectivity.</a:t>
            </a:r>
            <a:endParaRPr lang="en-US" sz="1750" dirty="0"/>
          </a:p>
        </p:txBody>
      </p:sp>
      <p:sp>
        <p:nvSpPr>
          <p:cNvPr id="16" name="Text 13"/>
          <p:cNvSpPr/>
          <p:nvPr/>
        </p:nvSpPr>
        <p:spPr>
          <a:xfrm>
            <a:off x="779383" y="7083266"/>
            <a:ext cx="13071634" cy="356235"/>
          </a:xfrm>
          <a:prstGeom prst="rect">
            <a:avLst/>
          </a:prstGeom>
          <a:noFill/>
          <a:ln/>
        </p:spPr>
        <p:txBody>
          <a:bodyPr wrap="none" lIns="0" tIns="0" rIns="0" bIns="0" rtlCol="0" anchor="t"/>
          <a:lstStyle/>
          <a:p>
            <a:pPr marL="0" indent="0" algn="l">
              <a:lnSpc>
                <a:spcPts val="2800"/>
              </a:lnSpc>
              <a:buNone/>
            </a:pPr>
            <a:r>
              <a:rPr lang="en-US" sz="1750" dirty="0">
                <a:solidFill>
                  <a:srgbClr val="CFD0D8"/>
                </a:solidFill>
                <a:latin typeface="Roboto" pitchFamily="34" charset="0"/>
                <a:ea typeface="Roboto" pitchFamily="34" charset="-122"/>
                <a:cs typeface="Roboto" pitchFamily="34" charset="-120"/>
              </a:rPr>
              <a:t>Our commitment to continuous improvement will be driven by invaluable user feedback, ensuring the tool evolves with your needs.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sp>
        <p:nvSpPr>
          <p:cNvPr id="2" name="Text 0"/>
          <p:cNvSpPr/>
          <p:nvPr/>
        </p:nvSpPr>
        <p:spPr>
          <a:xfrm>
            <a:off x="793790" y="2237423"/>
            <a:ext cx="7917537"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Overview of the Current Project</a:t>
            </a:r>
            <a:endParaRPr lang="en-US" sz="4450" dirty="0"/>
          </a:p>
        </p:txBody>
      </p:sp>
      <p:sp>
        <p:nvSpPr>
          <p:cNvPr id="3" name="Shape 1"/>
          <p:cNvSpPr/>
          <p:nvPr/>
        </p:nvSpPr>
        <p:spPr>
          <a:xfrm>
            <a:off x="793790" y="3399830"/>
            <a:ext cx="4196358" cy="2592348"/>
          </a:xfrm>
          <a:prstGeom prst="roundRect">
            <a:avLst>
              <a:gd name="adj" fmla="val 3675"/>
            </a:avLst>
          </a:prstGeom>
          <a:solidFill>
            <a:srgbClr val="182567"/>
          </a:solidFill>
          <a:ln w="7620">
            <a:solidFill>
              <a:srgbClr val="8C98CA"/>
            </a:solidFill>
            <a:prstDash val="solid"/>
          </a:ln>
        </p:spPr>
      </p:sp>
      <p:sp>
        <p:nvSpPr>
          <p:cNvPr id="4" name="Shape 2"/>
          <p:cNvSpPr/>
          <p:nvPr/>
        </p:nvSpPr>
        <p:spPr>
          <a:xfrm>
            <a:off x="1028224" y="3634264"/>
            <a:ext cx="680442" cy="680442"/>
          </a:xfrm>
          <a:prstGeom prst="roundRect">
            <a:avLst>
              <a:gd name="adj" fmla="val 13436980"/>
            </a:avLst>
          </a:prstGeom>
          <a:solidFill>
            <a:srgbClr val="8C98CA"/>
          </a:solidFill>
          <a:ln/>
        </p:spPr>
      </p:sp>
      <p:pic>
        <p:nvPicPr>
          <p:cNvPr id="5" name="Image 0" descr="preencoded.png"/>
          <p:cNvPicPr>
            <a:picLocks noChangeAspect="1"/>
          </p:cNvPicPr>
          <p:nvPr/>
        </p:nvPicPr>
        <p:blipFill>
          <a:blip r:embed="rId3"/>
          <a:stretch>
            <a:fillRect/>
          </a:stretch>
        </p:blipFill>
        <p:spPr>
          <a:xfrm>
            <a:off x="1215390" y="3783092"/>
            <a:ext cx="306110" cy="382667"/>
          </a:xfrm>
          <a:prstGeom prst="rect">
            <a:avLst/>
          </a:prstGeom>
        </p:spPr>
      </p:pic>
      <p:sp>
        <p:nvSpPr>
          <p:cNvPr id="6" name="Text 3"/>
          <p:cNvSpPr/>
          <p:nvPr/>
        </p:nvSpPr>
        <p:spPr>
          <a:xfrm>
            <a:off x="1028224" y="454152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Local PDF Tool</a:t>
            </a:r>
            <a:endParaRPr lang="en-US" sz="2200" dirty="0"/>
          </a:p>
        </p:txBody>
      </p:sp>
      <p:sp>
        <p:nvSpPr>
          <p:cNvPr id="7" name="Text 4"/>
          <p:cNvSpPr/>
          <p:nvPr/>
        </p:nvSpPr>
        <p:spPr>
          <a:xfrm>
            <a:off x="1028224" y="5031938"/>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 robust PDF manipulation tool built with Python for desktop use.</a:t>
            </a:r>
            <a:endParaRPr lang="en-US" sz="1750" dirty="0"/>
          </a:p>
        </p:txBody>
      </p:sp>
      <p:sp>
        <p:nvSpPr>
          <p:cNvPr id="8" name="Shape 5"/>
          <p:cNvSpPr/>
          <p:nvPr/>
        </p:nvSpPr>
        <p:spPr>
          <a:xfrm>
            <a:off x="5216962" y="3399830"/>
            <a:ext cx="4196358" cy="2592348"/>
          </a:xfrm>
          <a:prstGeom prst="roundRect">
            <a:avLst>
              <a:gd name="adj" fmla="val 3675"/>
            </a:avLst>
          </a:prstGeom>
          <a:solidFill>
            <a:srgbClr val="182567"/>
          </a:solidFill>
          <a:ln w="7620">
            <a:solidFill>
              <a:srgbClr val="8C98CA"/>
            </a:solidFill>
            <a:prstDash val="solid"/>
          </a:ln>
        </p:spPr>
      </p:sp>
      <p:sp>
        <p:nvSpPr>
          <p:cNvPr id="9" name="Shape 6"/>
          <p:cNvSpPr/>
          <p:nvPr/>
        </p:nvSpPr>
        <p:spPr>
          <a:xfrm>
            <a:off x="5451396" y="3634264"/>
            <a:ext cx="680442" cy="680442"/>
          </a:xfrm>
          <a:prstGeom prst="roundRect">
            <a:avLst>
              <a:gd name="adj" fmla="val 13436980"/>
            </a:avLst>
          </a:prstGeom>
          <a:solidFill>
            <a:srgbClr val="8C98CA"/>
          </a:solidFill>
          <a:ln/>
        </p:spPr>
      </p:sp>
      <p:pic>
        <p:nvPicPr>
          <p:cNvPr id="10" name="Image 1" descr="preencoded.png"/>
          <p:cNvPicPr>
            <a:picLocks noChangeAspect="1"/>
          </p:cNvPicPr>
          <p:nvPr/>
        </p:nvPicPr>
        <p:blipFill>
          <a:blip r:embed="rId4"/>
          <a:stretch>
            <a:fillRect/>
          </a:stretch>
        </p:blipFill>
        <p:spPr>
          <a:xfrm>
            <a:off x="5638562" y="3783092"/>
            <a:ext cx="306110" cy="382667"/>
          </a:xfrm>
          <a:prstGeom prst="rect">
            <a:avLst/>
          </a:prstGeom>
        </p:spPr>
      </p:pic>
      <p:sp>
        <p:nvSpPr>
          <p:cNvPr id="11" name="Text 7"/>
          <p:cNvSpPr/>
          <p:nvPr/>
        </p:nvSpPr>
        <p:spPr>
          <a:xfrm>
            <a:off x="5451396" y="4541520"/>
            <a:ext cx="3181826"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User-Friendly Foundation</a:t>
            </a:r>
            <a:endParaRPr lang="en-US" sz="2200" dirty="0"/>
          </a:p>
        </p:txBody>
      </p:sp>
      <p:sp>
        <p:nvSpPr>
          <p:cNvPr id="12" name="Text 8"/>
          <p:cNvSpPr/>
          <p:nvPr/>
        </p:nvSpPr>
        <p:spPr>
          <a:xfrm>
            <a:off x="5451396" y="5031938"/>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Provides an efficient and intuitive base for core functionalities.</a:t>
            </a:r>
            <a:endParaRPr lang="en-US" sz="1750" dirty="0"/>
          </a:p>
        </p:txBody>
      </p:sp>
      <p:sp>
        <p:nvSpPr>
          <p:cNvPr id="13" name="Shape 9"/>
          <p:cNvSpPr/>
          <p:nvPr/>
        </p:nvSpPr>
        <p:spPr>
          <a:xfrm>
            <a:off x="9640133" y="3399830"/>
            <a:ext cx="4196358" cy="2592348"/>
          </a:xfrm>
          <a:prstGeom prst="roundRect">
            <a:avLst>
              <a:gd name="adj" fmla="val 3675"/>
            </a:avLst>
          </a:prstGeom>
          <a:solidFill>
            <a:srgbClr val="182567"/>
          </a:solidFill>
          <a:ln w="7620">
            <a:solidFill>
              <a:srgbClr val="8C98CA"/>
            </a:solidFill>
            <a:prstDash val="solid"/>
          </a:ln>
        </p:spPr>
      </p:sp>
      <p:sp>
        <p:nvSpPr>
          <p:cNvPr id="14" name="Shape 10"/>
          <p:cNvSpPr/>
          <p:nvPr/>
        </p:nvSpPr>
        <p:spPr>
          <a:xfrm>
            <a:off x="9874568" y="3634264"/>
            <a:ext cx="680442" cy="680442"/>
          </a:xfrm>
          <a:prstGeom prst="roundRect">
            <a:avLst>
              <a:gd name="adj" fmla="val 13436980"/>
            </a:avLst>
          </a:prstGeom>
          <a:solidFill>
            <a:srgbClr val="8C98CA"/>
          </a:solidFill>
          <a:ln/>
        </p:spPr>
      </p:sp>
      <p:pic>
        <p:nvPicPr>
          <p:cNvPr id="15" name="Image 2" descr="preencoded.png"/>
          <p:cNvPicPr>
            <a:picLocks noChangeAspect="1"/>
          </p:cNvPicPr>
          <p:nvPr/>
        </p:nvPicPr>
        <p:blipFill>
          <a:blip r:embed="rId5"/>
          <a:stretch>
            <a:fillRect/>
          </a:stretch>
        </p:blipFill>
        <p:spPr>
          <a:xfrm>
            <a:off x="10061734" y="3783092"/>
            <a:ext cx="306110" cy="382667"/>
          </a:xfrm>
          <a:prstGeom prst="rect">
            <a:avLst/>
          </a:prstGeom>
        </p:spPr>
      </p:pic>
      <p:sp>
        <p:nvSpPr>
          <p:cNvPr id="16" name="Text 11"/>
          <p:cNvSpPr/>
          <p:nvPr/>
        </p:nvSpPr>
        <p:spPr>
          <a:xfrm>
            <a:off x="9874568" y="454152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Ready for Expansion</a:t>
            </a:r>
            <a:endParaRPr lang="en-US" sz="2200" dirty="0"/>
          </a:p>
        </p:txBody>
      </p:sp>
      <p:sp>
        <p:nvSpPr>
          <p:cNvPr id="17" name="Text 12"/>
          <p:cNvSpPr/>
          <p:nvPr/>
        </p:nvSpPr>
        <p:spPr>
          <a:xfrm>
            <a:off x="9874568" y="5031938"/>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Designed for seamless integration of future enhanced features.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1455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Objective of Future Development</a:t>
            </a:r>
            <a:endParaRPr lang="en-US" sz="4450" dirty="0"/>
          </a:p>
        </p:txBody>
      </p:sp>
      <p:sp>
        <p:nvSpPr>
          <p:cNvPr id="4" name="Shape 1"/>
          <p:cNvSpPr/>
          <p:nvPr/>
        </p:nvSpPr>
        <p:spPr>
          <a:xfrm>
            <a:off x="793790" y="2972276"/>
            <a:ext cx="3664744" cy="2448044"/>
          </a:xfrm>
          <a:prstGeom prst="roundRect">
            <a:avLst>
              <a:gd name="adj" fmla="val 5976"/>
            </a:avLst>
          </a:prstGeom>
          <a:solidFill>
            <a:srgbClr val="000018">
              <a:alpha val="95000"/>
            </a:srgbClr>
          </a:solidFill>
          <a:ln w="30480">
            <a:solidFill>
              <a:srgbClr val="313E80"/>
            </a:solidFill>
            <a:prstDash val="solid"/>
          </a:ln>
        </p:spPr>
      </p:sp>
      <p:sp>
        <p:nvSpPr>
          <p:cNvPr id="5" name="Shape 2"/>
          <p:cNvSpPr/>
          <p:nvPr/>
        </p:nvSpPr>
        <p:spPr>
          <a:xfrm>
            <a:off x="763310" y="2972276"/>
            <a:ext cx="121920" cy="2448044"/>
          </a:xfrm>
          <a:prstGeom prst="roundRect">
            <a:avLst>
              <a:gd name="adj" fmla="val 78139"/>
            </a:avLst>
          </a:prstGeom>
          <a:solidFill>
            <a:srgbClr val="5A6ED8"/>
          </a:solidFill>
          <a:ln/>
        </p:spPr>
      </p:sp>
      <p:sp>
        <p:nvSpPr>
          <p:cNvPr id="6" name="Text 3"/>
          <p:cNvSpPr/>
          <p:nvPr/>
        </p:nvSpPr>
        <p:spPr>
          <a:xfrm>
            <a:off x="1142524" y="322957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Elevate Functionality</a:t>
            </a:r>
            <a:endParaRPr lang="en-US" sz="2200" dirty="0"/>
          </a:p>
        </p:txBody>
      </p:sp>
      <p:sp>
        <p:nvSpPr>
          <p:cNvPr id="7" name="Text 4"/>
          <p:cNvSpPr/>
          <p:nvPr/>
        </p:nvSpPr>
        <p:spPr>
          <a:xfrm>
            <a:off x="1142524" y="3719989"/>
            <a:ext cx="3058716"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Move beyond basic features to advanced capabilities.</a:t>
            </a:r>
            <a:endParaRPr lang="en-US" sz="1750" dirty="0"/>
          </a:p>
        </p:txBody>
      </p:sp>
      <p:sp>
        <p:nvSpPr>
          <p:cNvPr id="8" name="Shape 5"/>
          <p:cNvSpPr/>
          <p:nvPr/>
        </p:nvSpPr>
        <p:spPr>
          <a:xfrm>
            <a:off x="4685348" y="2972276"/>
            <a:ext cx="3664863" cy="2448044"/>
          </a:xfrm>
          <a:prstGeom prst="roundRect">
            <a:avLst>
              <a:gd name="adj" fmla="val 5976"/>
            </a:avLst>
          </a:prstGeom>
          <a:solidFill>
            <a:srgbClr val="000018">
              <a:alpha val="95000"/>
            </a:srgbClr>
          </a:solidFill>
          <a:ln w="30480">
            <a:solidFill>
              <a:srgbClr val="313E80"/>
            </a:solidFill>
            <a:prstDash val="solid"/>
          </a:ln>
        </p:spPr>
      </p:sp>
      <p:sp>
        <p:nvSpPr>
          <p:cNvPr id="9" name="Shape 6"/>
          <p:cNvSpPr/>
          <p:nvPr/>
        </p:nvSpPr>
        <p:spPr>
          <a:xfrm>
            <a:off x="4654868" y="2972276"/>
            <a:ext cx="121920" cy="2448044"/>
          </a:xfrm>
          <a:prstGeom prst="roundRect">
            <a:avLst>
              <a:gd name="adj" fmla="val 78139"/>
            </a:avLst>
          </a:prstGeom>
          <a:solidFill>
            <a:srgbClr val="5A6ED8"/>
          </a:solidFill>
          <a:ln/>
        </p:spPr>
      </p:sp>
      <p:sp>
        <p:nvSpPr>
          <p:cNvPr id="10" name="Text 7"/>
          <p:cNvSpPr/>
          <p:nvPr/>
        </p:nvSpPr>
        <p:spPr>
          <a:xfrm>
            <a:off x="5034082" y="3229570"/>
            <a:ext cx="3058835" cy="708660"/>
          </a:xfrm>
          <a:prstGeom prst="rect">
            <a:avLst/>
          </a:prstGeom>
          <a:noFill/>
          <a:ln/>
        </p:spPr>
        <p:txBody>
          <a:bodyPr wrap="squar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Optimize User Experience</a:t>
            </a:r>
            <a:endParaRPr lang="en-US" sz="2200" dirty="0"/>
          </a:p>
        </p:txBody>
      </p:sp>
      <p:sp>
        <p:nvSpPr>
          <p:cNvPr id="11" name="Text 8"/>
          <p:cNvSpPr/>
          <p:nvPr/>
        </p:nvSpPr>
        <p:spPr>
          <a:xfrm>
            <a:off x="5034082" y="4074319"/>
            <a:ext cx="3058835"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Streamline workflows for maximum efficiency and ease of use.</a:t>
            </a:r>
            <a:endParaRPr lang="en-US" sz="1750" dirty="0"/>
          </a:p>
        </p:txBody>
      </p:sp>
      <p:sp>
        <p:nvSpPr>
          <p:cNvPr id="12" name="Shape 9"/>
          <p:cNvSpPr/>
          <p:nvPr/>
        </p:nvSpPr>
        <p:spPr>
          <a:xfrm>
            <a:off x="793790" y="5647134"/>
            <a:ext cx="7556421" cy="1367909"/>
          </a:xfrm>
          <a:prstGeom prst="roundRect">
            <a:avLst>
              <a:gd name="adj" fmla="val 10695"/>
            </a:avLst>
          </a:prstGeom>
          <a:solidFill>
            <a:srgbClr val="000018">
              <a:alpha val="95000"/>
            </a:srgbClr>
          </a:solidFill>
          <a:ln w="30480">
            <a:solidFill>
              <a:srgbClr val="313E80"/>
            </a:solidFill>
            <a:prstDash val="solid"/>
          </a:ln>
        </p:spPr>
      </p:sp>
      <p:sp>
        <p:nvSpPr>
          <p:cNvPr id="13" name="Shape 10"/>
          <p:cNvSpPr/>
          <p:nvPr/>
        </p:nvSpPr>
        <p:spPr>
          <a:xfrm>
            <a:off x="763310" y="5647134"/>
            <a:ext cx="121920" cy="1367909"/>
          </a:xfrm>
          <a:prstGeom prst="roundRect">
            <a:avLst>
              <a:gd name="adj" fmla="val 78139"/>
            </a:avLst>
          </a:prstGeom>
          <a:solidFill>
            <a:srgbClr val="5A6ED8"/>
          </a:solidFill>
          <a:ln/>
        </p:spPr>
      </p:sp>
      <p:sp>
        <p:nvSpPr>
          <p:cNvPr id="14" name="Text 11"/>
          <p:cNvSpPr/>
          <p:nvPr/>
        </p:nvSpPr>
        <p:spPr>
          <a:xfrm>
            <a:off x="1142524" y="590442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Enhance Performance</a:t>
            </a:r>
            <a:endParaRPr lang="en-US" sz="2200" dirty="0"/>
          </a:p>
        </p:txBody>
      </p:sp>
      <p:sp>
        <p:nvSpPr>
          <p:cNvPr id="15" name="Text 12"/>
          <p:cNvSpPr/>
          <p:nvPr/>
        </p:nvSpPr>
        <p:spPr>
          <a:xfrm>
            <a:off x="1142524" y="6394847"/>
            <a:ext cx="6950393"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Ensure high reliability and speed for all local operations.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sp>
        <p:nvSpPr>
          <p:cNvPr id="2" name="Text 0"/>
          <p:cNvSpPr/>
          <p:nvPr/>
        </p:nvSpPr>
        <p:spPr>
          <a:xfrm>
            <a:off x="759381" y="596622"/>
            <a:ext cx="4593312" cy="440650"/>
          </a:xfrm>
          <a:prstGeom prst="rect">
            <a:avLst/>
          </a:prstGeom>
          <a:noFill/>
          <a:ln/>
        </p:spPr>
        <p:txBody>
          <a:bodyPr wrap="none" lIns="0" tIns="0" rIns="0" bIns="0" rtlCol="0" anchor="t"/>
          <a:lstStyle/>
          <a:p>
            <a:pPr marL="0" indent="0" algn="l">
              <a:lnSpc>
                <a:spcPts val="3450"/>
              </a:lnSpc>
              <a:buNone/>
            </a:pPr>
            <a:r>
              <a:rPr lang="en-US" sz="2750" dirty="0">
                <a:solidFill>
                  <a:srgbClr val="FFFFFF"/>
                </a:solidFill>
                <a:latin typeface="Roboto Medium" pitchFamily="34" charset="0"/>
                <a:ea typeface="Roboto Medium" pitchFamily="34" charset="-122"/>
                <a:cs typeface="Roboto Medium" pitchFamily="34" charset="-120"/>
              </a:rPr>
              <a:t>User Interface Improvements</a:t>
            </a:r>
            <a:endParaRPr lang="en-US" sz="2750" dirty="0"/>
          </a:p>
        </p:txBody>
      </p:sp>
      <p:pic>
        <p:nvPicPr>
          <p:cNvPr id="3" name="Image 0" descr="preencoded.png"/>
          <p:cNvPicPr>
            <a:picLocks noChangeAspect="1"/>
          </p:cNvPicPr>
          <p:nvPr/>
        </p:nvPicPr>
        <p:blipFill>
          <a:blip r:embed="rId3"/>
          <a:stretch>
            <a:fillRect/>
          </a:stretch>
        </p:blipFill>
        <p:spPr>
          <a:xfrm>
            <a:off x="759381" y="1407319"/>
            <a:ext cx="6383774" cy="1038344"/>
          </a:xfrm>
          <a:prstGeom prst="rect">
            <a:avLst/>
          </a:prstGeom>
        </p:spPr>
      </p:pic>
      <p:sp>
        <p:nvSpPr>
          <p:cNvPr id="4" name="Text 1"/>
          <p:cNvSpPr/>
          <p:nvPr/>
        </p:nvSpPr>
        <p:spPr>
          <a:xfrm>
            <a:off x="900351" y="1548289"/>
            <a:ext cx="1762958" cy="220385"/>
          </a:xfrm>
          <a:prstGeom prst="rect">
            <a:avLst/>
          </a:prstGeom>
          <a:noFill/>
          <a:ln/>
        </p:spPr>
        <p:txBody>
          <a:bodyPr wrap="none" lIns="0" tIns="0" rIns="0" bIns="0" rtlCol="0" anchor="t"/>
          <a:lstStyle/>
          <a:p>
            <a:pPr marL="0" indent="0" algn="l">
              <a:lnSpc>
                <a:spcPts val="1700"/>
              </a:lnSpc>
              <a:buNone/>
            </a:pPr>
            <a:r>
              <a:rPr lang="en-US" sz="1350" dirty="0">
                <a:solidFill>
                  <a:srgbClr val="CFD0D8"/>
                </a:solidFill>
                <a:latin typeface="Roboto Medium" pitchFamily="34" charset="0"/>
                <a:ea typeface="Roboto Medium" pitchFamily="34" charset="-122"/>
                <a:cs typeface="Roboto Medium" pitchFamily="34" charset="-120"/>
              </a:rPr>
              <a:t>Clean &amp; Modern</a:t>
            </a:r>
            <a:endParaRPr lang="en-US" sz="1350" dirty="0"/>
          </a:p>
        </p:txBody>
      </p:sp>
      <p:sp>
        <p:nvSpPr>
          <p:cNvPr id="5" name="Text 2"/>
          <p:cNvSpPr/>
          <p:nvPr/>
        </p:nvSpPr>
        <p:spPr>
          <a:xfrm>
            <a:off x="900351" y="1909643"/>
            <a:ext cx="6101834" cy="225743"/>
          </a:xfrm>
          <a:prstGeom prst="rect">
            <a:avLst/>
          </a:prstGeom>
          <a:noFill/>
          <a:ln/>
        </p:spPr>
        <p:txBody>
          <a:bodyPr wrap="none" lIns="0" tIns="0" rIns="0" bIns="0" rtlCol="0" anchor="t"/>
          <a:lstStyle/>
          <a:p>
            <a:pPr marL="0" indent="0" algn="l">
              <a:lnSpc>
                <a:spcPts val="1750"/>
              </a:lnSpc>
              <a:buNone/>
            </a:pPr>
            <a:r>
              <a:rPr lang="en-US" sz="1100" dirty="0">
                <a:solidFill>
                  <a:srgbClr val="CFD0D8"/>
                </a:solidFill>
                <a:latin typeface="Roboto" pitchFamily="34" charset="0"/>
                <a:ea typeface="Roboto" pitchFamily="34" charset="-122"/>
                <a:cs typeface="Roboto" pitchFamily="34" charset="-120"/>
              </a:rPr>
              <a:t>Designing an intuitive interface with a contemporary aesthetic.</a:t>
            </a:r>
            <a:endParaRPr lang="en-US" sz="1100" dirty="0"/>
          </a:p>
        </p:txBody>
      </p:sp>
      <p:pic>
        <p:nvPicPr>
          <p:cNvPr id="6" name="Image 1" descr="preencoded.png"/>
          <p:cNvPicPr>
            <a:picLocks noChangeAspect="1"/>
          </p:cNvPicPr>
          <p:nvPr/>
        </p:nvPicPr>
        <p:blipFill>
          <a:blip r:embed="rId3"/>
          <a:stretch>
            <a:fillRect/>
          </a:stretch>
        </p:blipFill>
        <p:spPr>
          <a:xfrm>
            <a:off x="759381" y="2586633"/>
            <a:ext cx="6383774" cy="1038344"/>
          </a:xfrm>
          <a:prstGeom prst="rect">
            <a:avLst/>
          </a:prstGeom>
        </p:spPr>
      </p:pic>
      <p:sp>
        <p:nvSpPr>
          <p:cNvPr id="7" name="Text 3"/>
          <p:cNvSpPr/>
          <p:nvPr/>
        </p:nvSpPr>
        <p:spPr>
          <a:xfrm>
            <a:off x="900351" y="2727603"/>
            <a:ext cx="1762958" cy="220385"/>
          </a:xfrm>
          <a:prstGeom prst="rect">
            <a:avLst/>
          </a:prstGeom>
          <a:noFill/>
          <a:ln/>
        </p:spPr>
        <p:txBody>
          <a:bodyPr wrap="none" lIns="0" tIns="0" rIns="0" bIns="0" rtlCol="0" anchor="t"/>
          <a:lstStyle/>
          <a:p>
            <a:pPr marL="0" indent="0" algn="l">
              <a:lnSpc>
                <a:spcPts val="1700"/>
              </a:lnSpc>
              <a:buNone/>
            </a:pPr>
            <a:r>
              <a:rPr lang="en-US" sz="1350" dirty="0">
                <a:solidFill>
                  <a:srgbClr val="CFD0D8"/>
                </a:solidFill>
                <a:latin typeface="Roboto Medium" pitchFamily="34" charset="0"/>
                <a:ea typeface="Roboto Medium" pitchFamily="34" charset="-122"/>
                <a:cs typeface="Roboto Medium" pitchFamily="34" charset="-120"/>
              </a:rPr>
              <a:t>Customizable Layouts</a:t>
            </a:r>
            <a:endParaRPr lang="en-US" sz="1350" dirty="0"/>
          </a:p>
        </p:txBody>
      </p:sp>
      <p:sp>
        <p:nvSpPr>
          <p:cNvPr id="8" name="Text 4"/>
          <p:cNvSpPr/>
          <p:nvPr/>
        </p:nvSpPr>
        <p:spPr>
          <a:xfrm>
            <a:off x="900351" y="3088958"/>
            <a:ext cx="6101834" cy="225743"/>
          </a:xfrm>
          <a:prstGeom prst="rect">
            <a:avLst/>
          </a:prstGeom>
          <a:noFill/>
          <a:ln/>
        </p:spPr>
        <p:txBody>
          <a:bodyPr wrap="none" lIns="0" tIns="0" rIns="0" bIns="0" rtlCol="0" anchor="t"/>
          <a:lstStyle/>
          <a:p>
            <a:pPr marL="0" indent="0" algn="l">
              <a:lnSpc>
                <a:spcPts val="1750"/>
              </a:lnSpc>
              <a:buNone/>
            </a:pPr>
            <a:r>
              <a:rPr lang="en-US" sz="1100" dirty="0">
                <a:solidFill>
                  <a:srgbClr val="CFD0D8"/>
                </a:solidFill>
                <a:latin typeface="Roboto" pitchFamily="34" charset="0"/>
                <a:ea typeface="Roboto" pitchFamily="34" charset="-122"/>
                <a:cs typeface="Roboto" pitchFamily="34" charset="-120"/>
              </a:rPr>
              <a:t>Allowing users to personalize themes and interface arrangements.</a:t>
            </a:r>
            <a:endParaRPr lang="en-US" sz="1100" dirty="0"/>
          </a:p>
        </p:txBody>
      </p:sp>
      <p:pic>
        <p:nvPicPr>
          <p:cNvPr id="9" name="Image 2" descr="preencoded.png"/>
          <p:cNvPicPr>
            <a:picLocks noChangeAspect="1"/>
          </p:cNvPicPr>
          <p:nvPr/>
        </p:nvPicPr>
        <p:blipFill>
          <a:blip r:embed="rId3"/>
          <a:stretch>
            <a:fillRect/>
          </a:stretch>
        </p:blipFill>
        <p:spPr>
          <a:xfrm>
            <a:off x="759381" y="3765947"/>
            <a:ext cx="6383774" cy="1038344"/>
          </a:xfrm>
          <a:prstGeom prst="rect">
            <a:avLst/>
          </a:prstGeom>
        </p:spPr>
      </p:pic>
      <p:sp>
        <p:nvSpPr>
          <p:cNvPr id="10" name="Text 5"/>
          <p:cNvSpPr/>
          <p:nvPr/>
        </p:nvSpPr>
        <p:spPr>
          <a:xfrm>
            <a:off x="900351" y="3906917"/>
            <a:ext cx="1762958" cy="220385"/>
          </a:xfrm>
          <a:prstGeom prst="rect">
            <a:avLst/>
          </a:prstGeom>
          <a:noFill/>
          <a:ln/>
        </p:spPr>
        <p:txBody>
          <a:bodyPr wrap="none" lIns="0" tIns="0" rIns="0" bIns="0" rtlCol="0" anchor="t"/>
          <a:lstStyle/>
          <a:p>
            <a:pPr marL="0" indent="0" algn="l">
              <a:lnSpc>
                <a:spcPts val="1700"/>
              </a:lnSpc>
              <a:buNone/>
            </a:pPr>
            <a:r>
              <a:rPr lang="en-US" sz="1350" dirty="0">
                <a:solidFill>
                  <a:srgbClr val="CFD0D8"/>
                </a:solidFill>
                <a:latin typeface="Roboto Medium" pitchFamily="34" charset="0"/>
                <a:ea typeface="Roboto Medium" pitchFamily="34" charset="-122"/>
                <a:cs typeface="Roboto Medium" pitchFamily="34" charset="-120"/>
              </a:rPr>
              <a:t>Accessibility Features</a:t>
            </a:r>
            <a:endParaRPr lang="en-US" sz="1350" dirty="0"/>
          </a:p>
        </p:txBody>
      </p:sp>
      <p:sp>
        <p:nvSpPr>
          <p:cNvPr id="11" name="Text 6"/>
          <p:cNvSpPr/>
          <p:nvPr/>
        </p:nvSpPr>
        <p:spPr>
          <a:xfrm>
            <a:off x="900351" y="4268272"/>
            <a:ext cx="6101834" cy="225743"/>
          </a:xfrm>
          <a:prstGeom prst="rect">
            <a:avLst/>
          </a:prstGeom>
          <a:noFill/>
          <a:ln/>
        </p:spPr>
        <p:txBody>
          <a:bodyPr wrap="none" lIns="0" tIns="0" rIns="0" bIns="0" rtlCol="0" anchor="t"/>
          <a:lstStyle/>
          <a:p>
            <a:pPr marL="0" indent="0" algn="l">
              <a:lnSpc>
                <a:spcPts val="1750"/>
              </a:lnSpc>
              <a:buNone/>
            </a:pPr>
            <a:r>
              <a:rPr lang="en-US" sz="1100" dirty="0">
                <a:solidFill>
                  <a:srgbClr val="CFD0D8"/>
                </a:solidFill>
                <a:latin typeface="Roboto" pitchFamily="34" charset="0"/>
                <a:ea typeface="Roboto" pitchFamily="34" charset="-122"/>
                <a:cs typeface="Roboto" pitchFamily="34" charset="-120"/>
              </a:rPr>
              <a:t>Integrating options for diverse user needs and preferences.</a:t>
            </a:r>
            <a:endParaRPr lang="en-US" sz="1100" dirty="0"/>
          </a:p>
        </p:txBody>
      </p:sp>
      <p:pic>
        <p:nvPicPr>
          <p:cNvPr id="12" name="Image 3" descr="preencoded.png"/>
          <p:cNvPicPr>
            <a:picLocks noChangeAspect="1"/>
          </p:cNvPicPr>
          <p:nvPr/>
        </p:nvPicPr>
        <p:blipFill>
          <a:blip r:embed="rId4"/>
          <a:stretch>
            <a:fillRect/>
          </a:stretch>
        </p:blipFill>
        <p:spPr>
          <a:xfrm>
            <a:off x="7494865" y="1407319"/>
            <a:ext cx="6383774" cy="638377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sp>
        <p:nvSpPr>
          <p:cNvPr id="2" name="Text 0"/>
          <p:cNvSpPr/>
          <p:nvPr/>
        </p:nvSpPr>
        <p:spPr>
          <a:xfrm>
            <a:off x="793790" y="2513886"/>
            <a:ext cx="6994565"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Enhancing Tool Capabilities</a:t>
            </a:r>
            <a:endParaRPr lang="en-US" sz="4450" dirty="0"/>
          </a:p>
        </p:txBody>
      </p:sp>
      <p:sp>
        <p:nvSpPr>
          <p:cNvPr id="3" name="Shape 1"/>
          <p:cNvSpPr/>
          <p:nvPr/>
        </p:nvSpPr>
        <p:spPr>
          <a:xfrm>
            <a:off x="793790" y="3676293"/>
            <a:ext cx="13042821" cy="2039422"/>
          </a:xfrm>
          <a:prstGeom prst="roundRect">
            <a:avLst>
              <a:gd name="adj" fmla="val 4671"/>
            </a:avLst>
          </a:prstGeom>
          <a:solidFill>
            <a:srgbClr val="182567"/>
          </a:solidFill>
          <a:ln w="7620">
            <a:solidFill>
              <a:srgbClr val="313E80"/>
            </a:solidFill>
            <a:prstDash val="solid"/>
          </a:ln>
        </p:spPr>
      </p:sp>
      <p:sp>
        <p:nvSpPr>
          <p:cNvPr id="4" name="Shape 2"/>
          <p:cNvSpPr/>
          <p:nvPr/>
        </p:nvSpPr>
        <p:spPr>
          <a:xfrm>
            <a:off x="801410" y="3683913"/>
            <a:ext cx="4342448" cy="2024182"/>
          </a:xfrm>
          <a:prstGeom prst="roundRect">
            <a:avLst>
              <a:gd name="adj" fmla="val 4706"/>
            </a:avLst>
          </a:prstGeom>
          <a:solidFill>
            <a:srgbClr val="8C98CA"/>
          </a:solidFill>
          <a:ln/>
        </p:spPr>
      </p:sp>
      <p:sp>
        <p:nvSpPr>
          <p:cNvPr id="5" name="Text 3"/>
          <p:cNvSpPr/>
          <p:nvPr/>
        </p:nvSpPr>
        <p:spPr>
          <a:xfrm>
            <a:off x="1028224" y="3910727"/>
            <a:ext cx="3324820" cy="354330"/>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Roboto Medium" pitchFamily="34" charset="0"/>
                <a:ea typeface="Roboto Medium" pitchFamily="34" charset="-122"/>
                <a:cs typeface="Roboto Medium" pitchFamily="34" charset="-120"/>
              </a:rPr>
              <a:t>New Productivity Features</a:t>
            </a:r>
            <a:endParaRPr lang="en-US" sz="2200" dirty="0"/>
          </a:p>
        </p:txBody>
      </p:sp>
      <p:sp>
        <p:nvSpPr>
          <p:cNvPr id="6" name="Text 4"/>
          <p:cNvSpPr/>
          <p:nvPr/>
        </p:nvSpPr>
        <p:spPr>
          <a:xfrm>
            <a:off x="1028224" y="4401145"/>
            <a:ext cx="3548658"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Integrating advanced tools for greater efficiency.</a:t>
            </a:r>
            <a:endParaRPr lang="en-US" sz="1750" dirty="0"/>
          </a:p>
        </p:txBody>
      </p:sp>
      <p:sp>
        <p:nvSpPr>
          <p:cNvPr id="7" name="Shape 5"/>
          <p:cNvSpPr/>
          <p:nvPr/>
        </p:nvSpPr>
        <p:spPr>
          <a:xfrm>
            <a:off x="5143857" y="3683913"/>
            <a:ext cx="4342567" cy="2024182"/>
          </a:xfrm>
          <a:prstGeom prst="rect">
            <a:avLst/>
          </a:prstGeom>
          <a:solidFill>
            <a:srgbClr val="8C98CA"/>
          </a:solidFill>
          <a:ln/>
        </p:spPr>
      </p:sp>
      <p:sp>
        <p:nvSpPr>
          <p:cNvPr id="8" name="Shape 6"/>
          <p:cNvSpPr/>
          <p:nvPr/>
        </p:nvSpPr>
        <p:spPr>
          <a:xfrm>
            <a:off x="5143857" y="3683913"/>
            <a:ext cx="30480" cy="2024182"/>
          </a:xfrm>
          <a:prstGeom prst="roundRect">
            <a:avLst>
              <a:gd name="adj" fmla="val 312558"/>
            </a:avLst>
          </a:prstGeom>
          <a:solidFill>
            <a:srgbClr val="727EB0"/>
          </a:solidFill>
          <a:ln/>
        </p:spPr>
      </p:sp>
      <p:sp>
        <p:nvSpPr>
          <p:cNvPr id="9" name="Text 7"/>
          <p:cNvSpPr/>
          <p:nvPr/>
        </p:nvSpPr>
        <p:spPr>
          <a:xfrm>
            <a:off x="5710833" y="3910727"/>
            <a:ext cx="3208615" cy="708660"/>
          </a:xfrm>
          <a:prstGeom prst="rect">
            <a:avLst/>
          </a:prstGeom>
          <a:noFill/>
          <a:ln/>
        </p:spPr>
        <p:txBody>
          <a:bodyPr wrap="square" lIns="0" tIns="0" rIns="0" bIns="0" rtlCol="0" anchor="t"/>
          <a:lstStyle/>
          <a:p>
            <a:pPr marL="0" indent="0" algn="l">
              <a:lnSpc>
                <a:spcPts val="2750"/>
              </a:lnSpc>
              <a:buNone/>
            </a:pPr>
            <a:r>
              <a:rPr lang="en-US" sz="2200" dirty="0">
                <a:solidFill>
                  <a:srgbClr val="000000"/>
                </a:solidFill>
                <a:latin typeface="Roboto Medium" pitchFamily="34" charset="0"/>
                <a:ea typeface="Roboto Medium" pitchFamily="34" charset="-122"/>
                <a:cs typeface="Roboto Medium" pitchFamily="34" charset="-120"/>
              </a:rPr>
              <a:t>Batch Processing &amp; Automation</a:t>
            </a:r>
            <a:endParaRPr lang="en-US" sz="2200" dirty="0"/>
          </a:p>
        </p:txBody>
      </p:sp>
      <p:sp>
        <p:nvSpPr>
          <p:cNvPr id="10" name="Text 8"/>
          <p:cNvSpPr/>
          <p:nvPr/>
        </p:nvSpPr>
        <p:spPr>
          <a:xfrm>
            <a:off x="5710833" y="4755475"/>
            <a:ext cx="3208615"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Enabling multiple operations and automated workflows.</a:t>
            </a:r>
            <a:endParaRPr lang="en-US" sz="1750" dirty="0"/>
          </a:p>
        </p:txBody>
      </p:sp>
      <p:sp>
        <p:nvSpPr>
          <p:cNvPr id="11" name="Shape 9"/>
          <p:cNvSpPr/>
          <p:nvPr/>
        </p:nvSpPr>
        <p:spPr>
          <a:xfrm>
            <a:off x="4860369" y="4412456"/>
            <a:ext cx="566976" cy="566976"/>
          </a:xfrm>
          <a:prstGeom prst="roundRect">
            <a:avLst>
              <a:gd name="adj" fmla="val 16803"/>
            </a:avLst>
          </a:prstGeom>
          <a:solidFill>
            <a:srgbClr val="000018">
              <a:alpha val="95000"/>
            </a:srgbClr>
          </a:solidFill>
          <a:ln w="30480">
            <a:solidFill>
              <a:srgbClr val="727EB0"/>
            </a:solidFill>
            <a:prstDash val="solid"/>
          </a:ln>
        </p:spPr>
      </p:sp>
      <p:pic>
        <p:nvPicPr>
          <p:cNvPr id="12" name="Image 0" descr="preencoded.png"/>
          <p:cNvPicPr>
            <a:picLocks noChangeAspect="1"/>
          </p:cNvPicPr>
          <p:nvPr/>
        </p:nvPicPr>
        <p:blipFill>
          <a:blip r:embed="rId3"/>
          <a:stretch>
            <a:fillRect/>
          </a:stretch>
        </p:blipFill>
        <p:spPr>
          <a:xfrm>
            <a:off x="5002054" y="4518779"/>
            <a:ext cx="283488" cy="354330"/>
          </a:xfrm>
          <a:prstGeom prst="rect">
            <a:avLst/>
          </a:prstGeom>
        </p:spPr>
      </p:pic>
      <p:sp>
        <p:nvSpPr>
          <p:cNvPr id="13" name="Shape 10"/>
          <p:cNvSpPr/>
          <p:nvPr/>
        </p:nvSpPr>
        <p:spPr>
          <a:xfrm>
            <a:off x="9486424" y="3683913"/>
            <a:ext cx="4342567" cy="2024182"/>
          </a:xfrm>
          <a:prstGeom prst="rect">
            <a:avLst/>
          </a:prstGeom>
          <a:solidFill>
            <a:srgbClr val="8C98CA"/>
          </a:solidFill>
          <a:ln/>
        </p:spPr>
      </p:sp>
      <p:sp>
        <p:nvSpPr>
          <p:cNvPr id="14" name="Shape 11"/>
          <p:cNvSpPr/>
          <p:nvPr/>
        </p:nvSpPr>
        <p:spPr>
          <a:xfrm>
            <a:off x="9486424" y="3683913"/>
            <a:ext cx="30480" cy="2024182"/>
          </a:xfrm>
          <a:prstGeom prst="roundRect">
            <a:avLst>
              <a:gd name="adj" fmla="val 312558"/>
            </a:avLst>
          </a:prstGeom>
          <a:solidFill>
            <a:srgbClr val="727EB0"/>
          </a:solidFill>
          <a:ln/>
        </p:spPr>
      </p:sp>
      <p:sp>
        <p:nvSpPr>
          <p:cNvPr id="15" name="Text 12"/>
          <p:cNvSpPr/>
          <p:nvPr/>
        </p:nvSpPr>
        <p:spPr>
          <a:xfrm>
            <a:off x="10053399" y="3910727"/>
            <a:ext cx="3548777" cy="708660"/>
          </a:xfrm>
          <a:prstGeom prst="rect">
            <a:avLst/>
          </a:prstGeom>
          <a:noFill/>
          <a:ln/>
        </p:spPr>
        <p:txBody>
          <a:bodyPr wrap="square" lIns="0" tIns="0" rIns="0" bIns="0" rtlCol="0" anchor="t"/>
          <a:lstStyle/>
          <a:p>
            <a:pPr marL="0" indent="0" algn="l">
              <a:lnSpc>
                <a:spcPts val="2750"/>
              </a:lnSpc>
              <a:buNone/>
            </a:pPr>
            <a:r>
              <a:rPr lang="en-US" sz="2200" dirty="0">
                <a:solidFill>
                  <a:srgbClr val="000000"/>
                </a:solidFill>
                <a:latin typeface="Roboto Medium" pitchFamily="34" charset="0"/>
                <a:ea typeface="Roboto Medium" pitchFamily="34" charset="-122"/>
                <a:cs typeface="Roboto Medium" pitchFamily="34" charset="-120"/>
              </a:rPr>
              <a:t>Smart Previews &amp; Indicators</a:t>
            </a:r>
            <a:endParaRPr lang="en-US" sz="2200" dirty="0"/>
          </a:p>
        </p:txBody>
      </p:sp>
      <p:sp>
        <p:nvSpPr>
          <p:cNvPr id="16" name="Text 13"/>
          <p:cNvSpPr/>
          <p:nvPr/>
        </p:nvSpPr>
        <p:spPr>
          <a:xfrm>
            <a:off x="10053399" y="4755475"/>
            <a:ext cx="3548777"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Roboto" pitchFamily="34" charset="0"/>
                <a:ea typeface="Roboto" pitchFamily="34" charset="-122"/>
                <a:cs typeface="Roboto" pitchFamily="34" charset="-120"/>
              </a:rPr>
              <a:t>Providing real-time visual feedback during processes.</a:t>
            </a:r>
            <a:endParaRPr lang="en-US" sz="1750" dirty="0"/>
          </a:p>
        </p:txBody>
      </p:sp>
      <p:sp>
        <p:nvSpPr>
          <p:cNvPr id="17" name="Shape 14"/>
          <p:cNvSpPr/>
          <p:nvPr/>
        </p:nvSpPr>
        <p:spPr>
          <a:xfrm>
            <a:off x="9202936" y="4412456"/>
            <a:ext cx="566976" cy="566976"/>
          </a:xfrm>
          <a:prstGeom prst="roundRect">
            <a:avLst>
              <a:gd name="adj" fmla="val 16803"/>
            </a:avLst>
          </a:prstGeom>
          <a:solidFill>
            <a:srgbClr val="000018">
              <a:alpha val="95000"/>
            </a:srgbClr>
          </a:solidFill>
          <a:ln w="30480">
            <a:solidFill>
              <a:srgbClr val="727EB0"/>
            </a:solidFill>
            <a:prstDash val="solid"/>
          </a:ln>
        </p:spPr>
      </p:sp>
      <p:pic>
        <p:nvPicPr>
          <p:cNvPr id="18" name="Image 1" descr="preencoded.png"/>
          <p:cNvPicPr>
            <a:picLocks noChangeAspect="1"/>
          </p:cNvPicPr>
          <p:nvPr/>
        </p:nvPicPr>
        <p:blipFill>
          <a:blip r:embed="rId4"/>
          <a:stretch>
            <a:fillRect/>
          </a:stretch>
        </p:blipFill>
        <p:spPr>
          <a:xfrm>
            <a:off x="9344620" y="4518779"/>
            <a:ext cx="283488" cy="35433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80000"/>
            </a:srgbClr>
          </a:solidFill>
          <a:ln/>
        </p:spPr>
      </p:sp>
      <p:sp>
        <p:nvSpPr>
          <p:cNvPr id="4" name="Text 1"/>
          <p:cNvSpPr/>
          <p:nvPr/>
        </p:nvSpPr>
        <p:spPr>
          <a:xfrm>
            <a:off x="793790" y="2384703"/>
            <a:ext cx="9756577"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Better Input and Process Management</a:t>
            </a:r>
            <a:endParaRPr lang="en-US" sz="4450" dirty="0"/>
          </a:p>
        </p:txBody>
      </p:sp>
      <p:sp>
        <p:nvSpPr>
          <p:cNvPr id="5" name="Shape 2"/>
          <p:cNvSpPr/>
          <p:nvPr/>
        </p:nvSpPr>
        <p:spPr>
          <a:xfrm>
            <a:off x="793790" y="3433643"/>
            <a:ext cx="4196358" cy="2411254"/>
          </a:xfrm>
          <a:prstGeom prst="roundRect">
            <a:avLst>
              <a:gd name="adj" fmla="val 3951"/>
            </a:avLst>
          </a:prstGeom>
          <a:solidFill>
            <a:srgbClr val="000000">
              <a:alpha val="95000"/>
            </a:srgbClr>
          </a:solidFill>
          <a:ln w="30480">
            <a:solidFill>
              <a:srgbClr val="313E80"/>
            </a:solidFill>
            <a:prstDash val="solid"/>
          </a:ln>
        </p:spPr>
      </p:sp>
      <p:sp>
        <p:nvSpPr>
          <p:cNvPr id="6" name="Shape 3"/>
          <p:cNvSpPr/>
          <p:nvPr/>
        </p:nvSpPr>
        <p:spPr>
          <a:xfrm>
            <a:off x="824270" y="3464123"/>
            <a:ext cx="4135398" cy="680442"/>
          </a:xfrm>
          <a:prstGeom prst="roundRect">
            <a:avLst>
              <a:gd name="adj" fmla="val 8626"/>
            </a:avLst>
          </a:prstGeom>
          <a:solidFill>
            <a:srgbClr val="182567"/>
          </a:solidFill>
          <a:ln/>
        </p:spPr>
      </p:sp>
      <p:sp>
        <p:nvSpPr>
          <p:cNvPr id="7" name="Text 4"/>
          <p:cNvSpPr/>
          <p:nvPr/>
        </p:nvSpPr>
        <p:spPr>
          <a:xfrm>
            <a:off x="2721888" y="3587829"/>
            <a:ext cx="340162" cy="425291"/>
          </a:xfrm>
          <a:prstGeom prst="rect">
            <a:avLst/>
          </a:prstGeom>
          <a:noFill/>
          <a:ln/>
        </p:spPr>
        <p:txBody>
          <a:bodyPr wrap="none" lIns="0" tIns="0" rIns="0" bIns="0" rtlCol="0" anchor="t"/>
          <a:lstStyle/>
          <a:p>
            <a:pPr marL="0" indent="0" algn="l">
              <a:lnSpc>
                <a:spcPts val="2650"/>
              </a:lnSpc>
              <a:buNone/>
            </a:pPr>
            <a:r>
              <a:rPr lang="en-US" sz="2650" dirty="0">
                <a:solidFill>
                  <a:srgbClr val="CFD0D8"/>
                </a:solidFill>
                <a:latin typeface="Roboto Medium" pitchFamily="34" charset="0"/>
                <a:ea typeface="Roboto Medium" pitchFamily="34" charset="-122"/>
                <a:cs typeface="Roboto Medium" pitchFamily="34" charset="-120"/>
              </a:rPr>
              <a:t>1</a:t>
            </a:r>
            <a:endParaRPr lang="en-US" sz="2650" dirty="0"/>
          </a:p>
        </p:txBody>
      </p:sp>
      <p:sp>
        <p:nvSpPr>
          <p:cNvPr id="8" name="Text 5"/>
          <p:cNvSpPr/>
          <p:nvPr/>
        </p:nvSpPr>
        <p:spPr>
          <a:xfrm>
            <a:off x="1051084" y="437138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Input Validation</a:t>
            </a:r>
            <a:endParaRPr lang="en-US" sz="2200" dirty="0"/>
          </a:p>
        </p:txBody>
      </p:sp>
      <p:sp>
        <p:nvSpPr>
          <p:cNvPr id="9" name="Text 6"/>
          <p:cNvSpPr/>
          <p:nvPr/>
        </p:nvSpPr>
        <p:spPr>
          <a:xfrm>
            <a:off x="1051084" y="4861798"/>
            <a:ext cx="3681770"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Implementing robust mechanisms for data integrity.</a:t>
            </a:r>
            <a:endParaRPr lang="en-US" sz="1750" dirty="0"/>
          </a:p>
        </p:txBody>
      </p:sp>
      <p:sp>
        <p:nvSpPr>
          <p:cNvPr id="10" name="Shape 7"/>
          <p:cNvSpPr/>
          <p:nvPr/>
        </p:nvSpPr>
        <p:spPr>
          <a:xfrm>
            <a:off x="5216962" y="3433643"/>
            <a:ext cx="4196358" cy="2411254"/>
          </a:xfrm>
          <a:prstGeom prst="roundRect">
            <a:avLst>
              <a:gd name="adj" fmla="val 3951"/>
            </a:avLst>
          </a:prstGeom>
          <a:solidFill>
            <a:srgbClr val="000000">
              <a:alpha val="95000"/>
            </a:srgbClr>
          </a:solidFill>
          <a:ln w="30480">
            <a:solidFill>
              <a:srgbClr val="313E80"/>
            </a:solidFill>
            <a:prstDash val="solid"/>
          </a:ln>
        </p:spPr>
      </p:sp>
      <p:sp>
        <p:nvSpPr>
          <p:cNvPr id="11" name="Shape 8"/>
          <p:cNvSpPr/>
          <p:nvPr/>
        </p:nvSpPr>
        <p:spPr>
          <a:xfrm>
            <a:off x="5247442" y="3464123"/>
            <a:ext cx="4135398" cy="680442"/>
          </a:xfrm>
          <a:prstGeom prst="roundRect">
            <a:avLst>
              <a:gd name="adj" fmla="val 8626"/>
            </a:avLst>
          </a:prstGeom>
          <a:solidFill>
            <a:srgbClr val="182567"/>
          </a:solidFill>
          <a:ln/>
        </p:spPr>
      </p:sp>
      <p:sp>
        <p:nvSpPr>
          <p:cNvPr id="12" name="Text 9"/>
          <p:cNvSpPr/>
          <p:nvPr/>
        </p:nvSpPr>
        <p:spPr>
          <a:xfrm>
            <a:off x="7145060" y="3587829"/>
            <a:ext cx="340162" cy="425291"/>
          </a:xfrm>
          <a:prstGeom prst="rect">
            <a:avLst/>
          </a:prstGeom>
          <a:noFill/>
          <a:ln/>
        </p:spPr>
        <p:txBody>
          <a:bodyPr wrap="none" lIns="0" tIns="0" rIns="0" bIns="0" rtlCol="0" anchor="t"/>
          <a:lstStyle/>
          <a:p>
            <a:pPr marL="0" indent="0" algn="l">
              <a:lnSpc>
                <a:spcPts val="2650"/>
              </a:lnSpc>
              <a:buNone/>
            </a:pPr>
            <a:r>
              <a:rPr lang="en-US" sz="2650" dirty="0">
                <a:solidFill>
                  <a:srgbClr val="CFD0D8"/>
                </a:solidFill>
                <a:latin typeface="Roboto Medium" pitchFamily="34" charset="0"/>
                <a:ea typeface="Roboto Medium" pitchFamily="34" charset="-122"/>
                <a:cs typeface="Roboto Medium" pitchFamily="34" charset="-120"/>
              </a:rPr>
              <a:t>2</a:t>
            </a:r>
            <a:endParaRPr lang="en-US" sz="2650" dirty="0"/>
          </a:p>
        </p:txBody>
      </p:sp>
      <p:sp>
        <p:nvSpPr>
          <p:cNvPr id="13" name="Text 10"/>
          <p:cNvSpPr/>
          <p:nvPr/>
        </p:nvSpPr>
        <p:spPr>
          <a:xfrm>
            <a:off x="5474256" y="4371380"/>
            <a:ext cx="3417927"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Actionable Error Messages</a:t>
            </a:r>
            <a:endParaRPr lang="en-US" sz="2200" dirty="0"/>
          </a:p>
        </p:txBody>
      </p:sp>
      <p:sp>
        <p:nvSpPr>
          <p:cNvPr id="14" name="Text 11"/>
          <p:cNvSpPr/>
          <p:nvPr/>
        </p:nvSpPr>
        <p:spPr>
          <a:xfrm>
            <a:off x="5474256" y="4861798"/>
            <a:ext cx="3681770"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Providing clear guidance for resolving issues.</a:t>
            </a:r>
            <a:endParaRPr lang="en-US" sz="1750" dirty="0"/>
          </a:p>
        </p:txBody>
      </p:sp>
      <p:sp>
        <p:nvSpPr>
          <p:cNvPr id="15" name="Shape 12"/>
          <p:cNvSpPr/>
          <p:nvPr/>
        </p:nvSpPr>
        <p:spPr>
          <a:xfrm>
            <a:off x="9640133" y="3433643"/>
            <a:ext cx="4196358" cy="2411254"/>
          </a:xfrm>
          <a:prstGeom prst="roundRect">
            <a:avLst>
              <a:gd name="adj" fmla="val 3951"/>
            </a:avLst>
          </a:prstGeom>
          <a:solidFill>
            <a:srgbClr val="000000">
              <a:alpha val="95000"/>
            </a:srgbClr>
          </a:solidFill>
          <a:ln w="30480">
            <a:solidFill>
              <a:srgbClr val="313E80"/>
            </a:solidFill>
            <a:prstDash val="solid"/>
          </a:ln>
        </p:spPr>
      </p:sp>
      <p:sp>
        <p:nvSpPr>
          <p:cNvPr id="16" name="Shape 13"/>
          <p:cNvSpPr/>
          <p:nvPr/>
        </p:nvSpPr>
        <p:spPr>
          <a:xfrm>
            <a:off x="9670613" y="3464123"/>
            <a:ext cx="4135398" cy="680442"/>
          </a:xfrm>
          <a:prstGeom prst="roundRect">
            <a:avLst>
              <a:gd name="adj" fmla="val 8626"/>
            </a:avLst>
          </a:prstGeom>
          <a:solidFill>
            <a:srgbClr val="182567"/>
          </a:solidFill>
          <a:ln/>
        </p:spPr>
      </p:sp>
      <p:sp>
        <p:nvSpPr>
          <p:cNvPr id="17" name="Text 14"/>
          <p:cNvSpPr/>
          <p:nvPr/>
        </p:nvSpPr>
        <p:spPr>
          <a:xfrm>
            <a:off x="11568232" y="3587829"/>
            <a:ext cx="340162" cy="425291"/>
          </a:xfrm>
          <a:prstGeom prst="rect">
            <a:avLst/>
          </a:prstGeom>
          <a:noFill/>
          <a:ln/>
        </p:spPr>
        <p:txBody>
          <a:bodyPr wrap="none" lIns="0" tIns="0" rIns="0" bIns="0" rtlCol="0" anchor="t"/>
          <a:lstStyle/>
          <a:p>
            <a:pPr marL="0" indent="0" algn="l">
              <a:lnSpc>
                <a:spcPts val="2650"/>
              </a:lnSpc>
              <a:buNone/>
            </a:pPr>
            <a:r>
              <a:rPr lang="en-US" sz="2650" dirty="0">
                <a:solidFill>
                  <a:srgbClr val="CFD0D8"/>
                </a:solidFill>
                <a:latin typeface="Roboto Medium" pitchFamily="34" charset="0"/>
                <a:ea typeface="Roboto Medium" pitchFamily="34" charset="-122"/>
                <a:cs typeface="Roboto Medium" pitchFamily="34" charset="-120"/>
              </a:rPr>
              <a:t>3</a:t>
            </a:r>
            <a:endParaRPr lang="en-US" sz="2650" dirty="0"/>
          </a:p>
        </p:txBody>
      </p:sp>
      <p:sp>
        <p:nvSpPr>
          <p:cNvPr id="18" name="Text 15"/>
          <p:cNvSpPr/>
          <p:nvPr/>
        </p:nvSpPr>
        <p:spPr>
          <a:xfrm>
            <a:off x="9897427" y="4371380"/>
            <a:ext cx="2963228"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Graceful Error Handling</a:t>
            </a:r>
            <a:endParaRPr lang="en-US" sz="2200" dirty="0"/>
          </a:p>
        </p:txBody>
      </p:sp>
      <p:sp>
        <p:nvSpPr>
          <p:cNvPr id="19" name="Text 16"/>
          <p:cNvSpPr/>
          <p:nvPr/>
        </p:nvSpPr>
        <p:spPr>
          <a:xfrm>
            <a:off x="9897427" y="4861798"/>
            <a:ext cx="3681770"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Managing edge cases and file corruptions effectively.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7">
    <p:spTree>
      <p:nvGrpSpPr>
        <p:cNvPr id="1" name=""/>
        <p:cNvGrpSpPr/>
        <p:nvPr/>
      </p:nvGrpSpPr>
      <p:grpSpPr>
        <a:xfrm>
          <a:off x="0" y="0"/>
          <a:ext cx="0" cy="0"/>
          <a:chOff x="0" y="0"/>
          <a:chExt cx="0" cy="0"/>
        </a:xfrm>
      </p:grpSpPr>
      <p:sp>
        <p:nvSpPr>
          <p:cNvPr id="2" name="Text 0"/>
          <p:cNvSpPr/>
          <p:nvPr/>
        </p:nvSpPr>
        <p:spPr>
          <a:xfrm>
            <a:off x="793790" y="1459825"/>
            <a:ext cx="866775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Speed and Stability Improvements</a:t>
            </a:r>
            <a:endParaRPr lang="en-US" sz="4450" dirty="0"/>
          </a:p>
        </p:txBody>
      </p:sp>
      <p:sp>
        <p:nvSpPr>
          <p:cNvPr id="3" name="Shape 1"/>
          <p:cNvSpPr/>
          <p:nvPr/>
        </p:nvSpPr>
        <p:spPr>
          <a:xfrm>
            <a:off x="2967514" y="2622233"/>
            <a:ext cx="2173724" cy="1306949"/>
          </a:xfrm>
          <a:prstGeom prst="roundRect">
            <a:avLst>
              <a:gd name="adj" fmla="val 7289"/>
            </a:avLst>
          </a:prstGeom>
          <a:solidFill>
            <a:srgbClr val="182567"/>
          </a:solidFill>
          <a:ln w="7620">
            <a:solidFill>
              <a:srgbClr val="313E80"/>
            </a:solidFill>
            <a:prstDash val="solid"/>
          </a:ln>
        </p:spPr>
      </p:sp>
      <p:sp>
        <p:nvSpPr>
          <p:cNvPr id="4" name="Text 2"/>
          <p:cNvSpPr/>
          <p:nvPr/>
        </p:nvSpPr>
        <p:spPr>
          <a:xfrm>
            <a:off x="3894892" y="3076337"/>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FD0D8"/>
                </a:solidFill>
                <a:latin typeface="Roboto Medium" pitchFamily="34" charset="0"/>
                <a:ea typeface="Roboto Medium" pitchFamily="34" charset="-122"/>
                <a:cs typeface="Roboto Medium" pitchFamily="34" charset="-120"/>
              </a:rPr>
              <a:t>1</a:t>
            </a:r>
            <a:endParaRPr lang="en-US" sz="2500" dirty="0"/>
          </a:p>
        </p:txBody>
      </p:sp>
      <p:sp>
        <p:nvSpPr>
          <p:cNvPr id="5" name="Text 3"/>
          <p:cNvSpPr/>
          <p:nvPr/>
        </p:nvSpPr>
        <p:spPr>
          <a:xfrm>
            <a:off x="5368052" y="284904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Refactored Core Logic</a:t>
            </a:r>
            <a:endParaRPr lang="en-US" sz="2200" dirty="0"/>
          </a:p>
        </p:txBody>
      </p:sp>
      <p:sp>
        <p:nvSpPr>
          <p:cNvPr id="6" name="Text 4"/>
          <p:cNvSpPr/>
          <p:nvPr/>
        </p:nvSpPr>
        <p:spPr>
          <a:xfrm>
            <a:off x="5368052" y="3339465"/>
            <a:ext cx="4098488"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For significantly faster processing times.</a:t>
            </a:r>
            <a:endParaRPr lang="en-US" sz="1750" dirty="0"/>
          </a:p>
        </p:txBody>
      </p:sp>
      <p:sp>
        <p:nvSpPr>
          <p:cNvPr id="7" name="Shape 5"/>
          <p:cNvSpPr/>
          <p:nvPr/>
        </p:nvSpPr>
        <p:spPr>
          <a:xfrm>
            <a:off x="5254585" y="3913942"/>
            <a:ext cx="8468678" cy="15240"/>
          </a:xfrm>
          <a:prstGeom prst="roundRect">
            <a:avLst>
              <a:gd name="adj" fmla="val 625116"/>
            </a:avLst>
          </a:prstGeom>
          <a:solidFill>
            <a:srgbClr val="313E80"/>
          </a:solidFill>
          <a:ln/>
        </p:spPr>
      </p:sp>
      <p:sp>
        <p:nvSpPr>
          <p:cNvPr id="8" name="Shape 6"/>
          <p:cNvSpPr/>
          <p:nvPr/>
        </p:nvSpPr>
        <p:spPr>
          <a:xfrm>
            <a:off x="1880592" y="4042529"/>
            <a:ext cx="4347567" cy="1306949"/>
          </a:xfrm>
          <a:prstGeom prst="roundRect">
            <a:avLst>
              <a:gd name="adj" fmla="val 7289"/>
            </a:avLst>
          </a:prstGeom>
          <a:solidFill>
            <a:srgbClr val="182567"/>
          </a:solidFill>
          <a:ln w="7620">
            <a:solidFill>
              <a:srgbClr val="313E80"/>
            </a:solidFill>
            <a:prstDash val="solid"/>
          </a:ln>
        </p:spPr>
      </p:sp>
      <p:sp>
        <p:nvSpPr>
          <p:cNvPr id="9" name="Text 7"/>
          <p:cNvSpPr/>
          <p:nvPr/>
        </p:nvSpPr>
        <p:spPr>
          <a:xfrm>
            <a:off x="3894892" y="4496633"/>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FD0D8"/>
                </a:solidFill>
                <a:latin typeface="Roboto Medium" pitchFamily="34" charset="0"/>
                <a:ea typeface="Roboto Medium" pitchFamily="34" charset="-122"/>
                <a:cs typeface="Roboto Medium" pitchFamily="34" charset="-120"/>
              </a:rPr>
              <a:t>2</a:t>
            </a:r>
            <a:endParaRPr lang="en-US" sz="2500" dirty="0"/>
          </a:p>
        </p:txBody>
      </p:sp>
      <p:sp>
        <p:nvSpPr>
          <p:cNvPr id="10" name="Text 8"/>
          <p:cNvSpPr/>
          <p:nvPr/>
        </p:nvSpPr>
        <p:spPr>
          <a:xfrm>
            <a:off x="6454973" y="4269343"/>
            <a:ext cx="3277910"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Optimized Memory Usage</a:t>
            </a:r>
            <a:endParaRPr lang="en-US" sz="2200" dirty="0"/>
          </a:p>
        </p:txBody>
      </p:sp>
      <p:sp>
        <p:nvSpPr>
          <p:cNvPr id="11" name="Text 9"/>
          <p:cNvSpPr/>
          <p:nvPr/>
        </p:nvSpPr>
        <p:spPr>
          <a:xfrm>
            <a:off x="6454973" y="4759762"/>
            <a:ext cx="5069919"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Efficient handling of large files and complex tasks.</a:t>
            </a:r>
            <a:endParaRPr lang="en-US" sz="1750" dirty="0"/>
          </a:p>
        </p:txBody>
      </p:sp>
      <p:sp>
        <p:nvSpPr>
          <p:cNvPr id="12" name="Shape 10"/>
          <p:cNvSpPr/>
          <p:nvPr/>
        </p:nvSpPr>
        <p:spPr>
          <a:xfrm>
            <a:off x="6341507" y="5334238"/>
            <a:ext cx="7381756" cy="15240"/>
          </a:xfrm>
          <a:prstGeom prst="roundRect">
            <a:avLst>
              <a:gd name="adj" fmla="val 625116"/>
            </a:avLst>
          </a:prstGeom>
          <a:solidFill>
            <a:srgbClr val="313E80"/>
          </a:solidFill>
          <a:ln/>
        </p:spPr>
      </p:sp>
      <p:sp>
        <p:nvSpPr>
          <p:cNvPr id="13" name="Shape 11"/>
          <p:cNvSpPr/>
          <p:nvPr/>
        </p:nvSpPr>
        <p:spPr>
          <a:xfrm>
            <a:off x="793790" y="5462826"/>
            <a:ext cx="6521410" cy="1306949"/>
          </a:xfrm>
          <a:prstGeom prst="roundRect">
            <a:avLst>
              <a:gd name="adj" fmla="val 7289"/>
            </a:avLst>
          </a:prstGeom>
          <a:solidFill>
            <a:srgbClr val="182567"/>
          </a:solidFill>
          <a:ln w="7620">
            <a:solidFill>
              <a:srgbClr val="313E80"/>
            </a:solidFill>
            <a:prstDash val="solid"/>
          </a:ln>
        </p:spPr>
      </p:sp>
      <p:sp>
        <p:nvSpPr>
          <p:cNvPr id="14" name="Text 12"/>
          <p:cNvSpPr/>
          <p:nvPr/>
        </p:nvSpPr>
        <p:spPr>
          <a:xfrm>
            <a:off x="3895011" y="5916930"/>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FD0D8"/>
                </a:solidFill>
                <a:latin typeface="Roboto Medium" pitchFamily="34" charset="0"/>
                <a:ea typeface="Roboto Medium" pitchFamily="34" charset="-122"/>
                <a:cs typeface="Roboto Medium" pitchFamily="34" charset="-120"/>
              </a:rPr>
              <a:t>3</a:t>
            </a:r>
            <a:endParaRPr lang="en-US" sz="2500" dirty="0"/>
          </a:p>
        </p:txBody>
      </p:sp>
      <p:sp>
        <p:nvSpPr>
          <p:cNvPr id="15" name="Text 13"/>
          <p:cNvSpPr/>
          <p:nvPr/>
        </p:nvSpPr>
        <p:spPr>
          <a:xfrm>
            <a:off x="7542014" y="568964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Crash-Free Operation</a:t>
            </a:r>
            <a:endParaRPr lang="en-US" sz="2200" dirty="0"/>
          </a:p>
        </p:txBody>
      </p:sp>
      <p:sp>
        <p:nvSpPr>
          <p:cNvPr id="16" name="Text 14"/>
          <p:cNvSpPr/>
          <p:nvPr/>
        </p:nvSpPr>
        <p:spPr>
          <a:xfrm>
            <a:off x="7542014" y="6180058"/>
            <a:ext cx="5986939"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Ensuring smooth and reliable performance across systems.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name="Slide 8">
    <p:spTree>
      <p:nvGrpSpPr>
        <p:cNvPr id="1" name=""/>
        <p:cNvGrpSpPr/>
        <p:nvPr/>
      </p:nvGrpSpPr>
      <p:grpSpPr>
        <a:xfrm>
          <a:off x="0" y="0"/>
          <a:ext cx="0" cy="0"/>
          <a:chOff x="0" y="0"/>
          <a:chExt cx="0" cy="0"/>
        </a:xfrm>
      </p:grpSpPr>
      <p:sp>
        <p:nvSpPr>
          <p:cNvPr id="2" name="Text 0"/>
          <p:cNvSpPr/>
          <p:nvPr/>
        </p:nvSpPr>
        <p:spPr>
          <a:xfrm>
            <a:off x="721638" y="566976"/>
            <a:ext cx="5459611" cy="644366"/>
          </a:xfrm>
          <a:prstGeom prst="rect">
            <a:avLst/>
          </a:prstGeom>
          <a:noFill/>
          <a:ln/>
        </p:spPr>
        <p:txBody>
          <a:bodyPr wrap="none" lIns="0" tIns="0" rIns="0" bIns="0" rtlCol="0" anchor="t"/>
          <a:lstStyle/>
          <a:p>
            <a:pPr marL="0" indent="0" algn="l">
              <a:lnSpc>
                <a:spcPts val="5050"/>
              </a:lnSpc>
              <a:buNone/>
            </a:pPr>
            <a:r>
              <a:rPr lang="en-US" sz="4050" dirty="0">
                <a:solidFill>
                  <a:srgbClr val="FFFFFF"/>
                </a:solidFill>
                <a:latin typeface="Roboto Medium" pitchFamily="34" charset="0"/>
                <a:ea typeface="Roboto Medium" pitchFamily="34" charset="-122"/>
                <a:cs typeface="Roboto Medium" pitchFamily="34" charset="-120"/>
              </a:rPr>
              <a:t>Expanding Accessibility</a:t>
            </a:r>
            <a:endParaRPr lang="en-US" sz="4050" dirty="0"/>
          </a:p>
        </p:txBody>
      </p:sp>
      <p:pic>
        <p:nvPicPr>
          <p:cNvPr id="3" name="Image 0" descr="preencoded.png"/>
          <p:cNvPicPr>
            <a:picLocks noChangeAspect="1"/>
          </p:cNvPicPr>
          <p:nvPr/>
        </p:nvPicPr>
        <p:blipFill>
          <a:blip r:embed="rId3"/>
          <a:stretch>
            <a:fillRect/>
          </a:stretch>
        </p:blipFill>
        <p:spPr>
          <a:xfrm>
            <a:off x="721638" y="1752481"/>
            <a:ext cx="6342102" cy="6342102"/>
          </a:xfrm>
          <a:prstGeom prst="rect">
            <a:avLst/>
          </a:prstGeom>
        </p:spPr>
      </p:pic>
      <p:sp>
        <p:nvSpPr>
          <p:cNvPr id="4" name="Shape 1"/>
          <p:cNvSpPr/>
          <p:nvPr/>
        </p:nvSpPr>
        <p:spPr>
          <a:xfrm>
            <a:off x="7574280" y="1752481"/>
            <a:ext cx="463868" cy="463868"/>
          </a:xfrm>
          <a:prstGeom prst="roundRect">
            <a:avLst>
              <a:gd name="adj" fmla="val 18671"/>
            </a:avLst>
          </a:prstGeom>
          <a:solidFill>
            <a:srgbClr val="182567"/>
          </a:solidFill>
          <a:ln w="7620">
            <a:solidFill>
              <a:srgbClr val="313E80"/>
            </a:solidFill>
            <a:prstDash val="solid"/>
          </a:ln>
        </p:spPr>
      </p:sp>
      <p:pic>
        <p:nvPicPr>
          <p:cNvPr id="5" name="Image 1" descr="preencoded.png"/>
          <p:cNvPicPr>
            <a:picLocks noChangeAspect="1"/>
          </p:cNvPicPr>
          <p:nvPr/>
        </p:nvPicPr>
        <p:blipFill>
          <a:blip r:embed="rId4"/>
          <a:stretch>
            <a:fillRect/>
          </a:stretch>
        </p:blipFill>
        <p:spPr>
          <a:xfrm>
            <a:off x="7651611" y="1791117"/>
            <a:ext cx="309205" cy="386596"/>
          </a:xfrm>
          <a:prstGeom prst="rect">
            <a:avLst/>
          </a:prstGeom>
        </p:spPr>
      </p:pic>
      <p:sp>
        <p:nvSpPr>
          <p:cNvPr id="6" name="Text 2"/>
          <p:cNvSpPr/>
          <p:nvPr/>
        </p:nvSpPr>
        <p:spPr>
          <a:xfrm>
            <a:off x="8244245" y="1823323"/>
            <a:ext cx="2744748" cy="322183"/>
          </a:xfrm>
          <a:prstGeom prst="rect">
            <a:avLst/>
          </a:prstGeom>
          <a:noFill/>
          <a:ln/>
        </p:spPr>
        <p:txBody>
          <a:bodyPr wrap="none" lIns="0" tIns="0" rIns="0" bIns="0" rtlCol="0" anchor="t"/>
          <a:lstStyle/>
          <a:p>
            <a:pPr marL="0" indent="0" algn="l">
              <a:lnSpc>
                <a:spcPts val="2500"/>
              </a:lnSpc>
              <a:buNone/>
            </a:pPr>
            <a:r>
              <a:rPr lang="en-US" sz="2000" dirty="0">
                <a:solidFill>
                  <a:srgbClr val="CFD0D8"/>
                </a:solidFill>
                <a:latin typeface="Roboto Medium" pitchFamily="34" charset="0"/>
                <a:ea typeface="Roboto Medium" pitchFamily="34" charset="-122"/>
                <a:cs typeface="Roboto Medium" pitchFamily="34" charset="-120"/>
              </a:rPr>
              <a:t>Cross-Platform Support</a:t>
            </a:r>
            <a:endParaRPr lang="en-US" sz="2000" dirty="0"/>
          </a:p>
        </p:txBody>
      </p:sp>
      <p:sp>
        <p:nvSpPr>
          <p:cNvPr id="7" name="Text 3"/>
          <p:cNvSpPr/>
          <p:nvPr/>
        </p:nvSpPr>
        <p:spPr>
          <a:xfrm>
            <a:off x="8244245" y="2351603"/>
            <a:ext cx="5672138" cy="329922"/>
          </a:xfrm>
          <a:prstGeom prst="rect">
            <a:avLst/>
          </a:prstGeom>
          <a:noFill/>
          <a:ln/>
        </p:spPr>
        <p:txBody>
          <a:bodyPr wrap="none" lIns="0" tIns="0" rIns="0" bIns="0" rtlCol="0" anchor="t"/>
          <a:lstStyle/>
          <a:p>
            <a:pPr marL="0" indent="0" algn="l">
              <a:lnSpc>
                <a:spcPts val="2550"/>
              </a:lnSpc>
              <a:buNone/>
            </a:pPr>
            <a:r>
              <a:rPr lang="en-US" sz="1600" dirty="0">
                <a:solidFill>
                  <a:srgbClr val="CFD0D8"/>
                </a:solidFill>
                <a:latin typeface="Roboto" pitchFamily="34" charset="0"/>
                <a:ea typeface="Roboto" pitchFamily="34" charset="-122"/>
                <a:cs typeface="Roboto" pitchFamily="34" charset="-120"/>
              </a:rPr>
              <a:t>Ensuring compatibility with Windows, macOS, and Linux.</a:t>
            </a:r>
            <a:endParaRPr lang="en-US" sz="1600" dirty="0"/>
          </a:p>
        </p:txBody>
      </p:sp>
      <p:sp>
        <p:nvSpPr>
          <p:cNvPr id="8" name="Shape 4"/>
          <p:cNvSpPr/>
          <p:nvPr/>
        </p:nvSpPr>
        <p:spPr>
          <a:xfrm>
            <a:off x="7574280" y="3093839"/>
            <a:ext cx="463868" cy="463868"/>
          </a:xfrm>
          <a:prstGeom prst="roundRect">
            <a:avLst>
              <a:gd name="adj" fmla="val 18671"/>
            </a:avLst>
          </a:prstGeom>
          <a:solidFill>
            <a:srgbClr val="182567"/>
          </a:solidFill>
          <a:ln w="7620">
            <a:solidFill>
              <a:srgbClr val="313E80"/>
            </a:solidFill>
            <a:prstDash val="solid"/>
          </a:ln>
        </p:spPr>
      </p:sp>
      <p:pic>
        <p:nvPicPr>
          <p:cNvPr id="9" name="Image 2" descr="preencoded.png"/>
          <p:cNvPicPr>
            <a:picLocks noChangeAspect="1"/>
          </p:cNvPicPr>
          <p:nvPr/>
        </p:nvPicPr>
        <p:blipFill>
          <a:blip r:embed="rId4"/>
          <a:stretch>
            <a:fillRect/>
          </a:stretch>
        </p:blipFill>
        <p:spPr>
          <a:xfrm>
            <a:off x="7651611" y="3132475"/>
            <a:ext cx="309205" cy="386596"/>
          </a:xfrm>
          <a:prstGeom prst="rect">
            <a:avLst/>
          </a:prstGeom>
        </p:spPr>
      </p:pic>
      <p:sp>
        <p:nvSpPr>
          <p:cNvPr id="10" name="Text 5"/>
          <p:cNvSpPr/>
          <p:nvPr/>
        </p:nvSpPr>
        <p:spPr>
          <a:xfrm>
            <a:off x="8244245" y="3164681"/>
            <a:ext cx="2577584" cy="322183"/>
          </a:xfrm>
          <a:prstGeom prst="rect">
            <a:avLst/>
          </a:prstGeom>
          <a:noFill/>
          <a:ln/>
        </p:spPr>
        <p:txBody>
          <a:bodyPr wrap="none" lIns="0" tIns="0" rIns="0" bIns="0" rtlCol="0" anchor="t"/>
          <a:lstStyle/>
          <a:p>
            <a:pPr marL="0" indent="0" algn="l">
              <a:lnSpc>
                <a:spcPts val="2500"/>
              </a:lnSpc>
              <a:buNone/>
            </a:pPr>
            <a:r>
              <a:rPr lang="en-US" sz="2000" dirty="0">
                <a:solidFill>
                  <a:srgbClr val="CFD0D8"/>
                </a:solidFill>
                <a:latin typeface="Roboto Medium" pitchFamily="34" charset="0"/>
                <a:ea typeface="Roboto Medium" pitchFamily="34" charset="-122"/>
                <a:cs typeface="Roboto Medium" pitchFamily="34" charset="-120"/>
              </a:rPr>
              <a:t>Responsive Design</a:t>
            </a:r>
            <a:endParaRPr lang="en-US" sz="2000" dirty="0"/>
          </a:p>
        </p:txBody>
      </p:sp>
      <p:sp>
        <p:nvSpPr>
          <p:cNvPr id="11" name="Text 6"/>
          <p:cNvSpPr/>
          <p:nvPr/>
        </p:nvSpPr>
        <p:spPr>
          <a:xfrm>
            <a:off x="8244245" y="3692962"/>
            <a:ext cx="5672138" cy="329922"/>
          </a:xfrm>
          <a:prstGeom prst="rect">
            <a:avLst/>
          </a:prstGeom>
          <a:noFill/>
          <a:ln/>
        </p:spPr>
        <p:txBody>
          <a:bodyPr wrap="none" lIns="0" tIns="0" rIns="0" bIns="0" rtlCol="0" anchor="t"/>
          <a:lstStyle/>
          <a:p>
            <a:pPr marL="0" indent="0" algn="l">
              <a:lnSpc>
                <a:spcPts val="2550"/>
              </a:lnSpc>
              <a:buNone/>
            </a:pPr>
            <a:r>
              <a:rPr lang="en-US" sz="1600" dirty="0">
                <a:solidFill>
                  <a:srgbClr val="CFD0D8"/>
                </a:solidFill>
                <a:latin typeface="Roboto" pitchFamily="34" charset="0"/>
                <a:ea typeface="Roboto" pitchFamily="34" charset="-122"/>
                <a:cs typeface="Roboto" pitchFamily="34" charset="-120"/>
              </a:rPr>
              <a:t>Optimizing for various screen sizes and resolutions.</a:t>
            </a:r>
            <a:endParaRPr lang="en-US" sz="1600" dirty="0"/>
          </a:p>
        </p:txBody>
      </p:sp>
      <p:sp>
        <p:nvSpPr>
          <p:cNvPr id="12" name="Shape 7"/>
          <p:cNvSpPr/>
          <p:nvPr/>
        </p:nvSpPr>
        <p:spPr>
          <a:xfrm>
            <a:off x="7574280" y="4435197"/>
            <a:ext cx="463868" cy="463868"/>
          </a:xfrm>
          <a:prstGeom prst="roundRect">
            <a:avLst>
              <a:gd name="adj" fmla="val 18671"/>
            </a:avLst>
          </a:prstGeom>
          <a:solidFill>
            <a:srgbClr val="182567"/>
          </a:solidFill>
          <a:ln w="7620">
            <a:solidFill>
              <a:srgbClr val="313E80"/>
            </a:solidFill>
            <a:prstDash val="solid"/>
          </a:ln>
        </p:spPr>
      </p:sp>
      <p:pic>
        <p:nvPicPr>
          <p:cNvPr id="13" name="Image 3" descr="preencoded.png"/>
          <p:cNvPicPr>
            <a:picLocks noChangeAspect="1"/>
          </p:cNvPicPr>
          <p:nvPr/>
        </p:nvPicPr>
        <p:blipFill>
          <a:blip r:embed="rId4"/>
          <a:stretch>
            <a:fillRect/>
          </a:stretch>
        </p:blipFill>
        <p:spPr>
          <a:xfrm>
            <a:off x="7651611" y="4473833"/>
            <a:ext cx="309205" cy="386596"/>
          </a:xfrm>
          <a:prstGeom prst="rect">
            <a:avLst/>
          </a:prstGeom>
        </p:spPr>
      </p:pic>
      <p:sp>
        <p:nvSpPr>
          <p:cNvPr id="14" name="Text 8"/>
          <p:cNvSpPr/>
          <p:nvPr/>
        </p:nvSpPr>
        <p:spPr>
          <a:xfrm>
            <a:off x="8244245" y="4506039"/>
            <a:ext cx="2871907" cy="322183"/>
          </a:xfrm>
          <a:prstGeom prst="rect">
            <a:avLst/>
          </a:prstGeom>
          <a:noFill/>
          <a:ln/>
        </p:spPr>
        <p:txBody>
          <a:bodyPr wrap="none" lIns="0" tIns="0" rIns="0" bIns="0" rtlCol="0" anchor="t"/>
          <a:lstStyle/>
          <a:p>
            <a:pPr marL="0" indent="0" algn="l">
              <a:lnSpc>
                <a:spcPts val="2500"/>
              </a:lnSpc>
              <a:buNone/>
            </a:pPr>
            <a:r>
              <a:rPr lang="en-US" sz="2000" dirty="0">
                <a:solidFill>
                  <a:srgbClr val="CFD0D8"/>
                </a:solidFill>
                <a:latin typeface="Roboto Medium" pitchFamily="34" charset="0"/>
                <a:ea typeface="Roboto Medium" pitchFamily="34" charset="-122"/>
                <a:cs typeface="Roboto Medium" pitchFamily="34" charset="-120"/>
              </a:rPr>
              <a:t>Web Integration Pathway</a:t>
            </a:r>
            <a:endParaRPr lang="en-US" sz="2000" dirty="0"/>
          </a:p>
        </p:txBody>
      </p:sp>
      <p:sp>
        <p:nvSpPr>
          <p:cNvPr id="15" name="Text 9"/>
          <p:cNvSpPr/>
          <p:nvPr/>
        </p:nvSpPr>
        <p:spPr>
          <a:xfrm>
            <a:off x="8244245" y="5034320"/>
            <a:ext cx="5672138" cy="329922"/>
          </a:xfrm>
          <a:prstGeom prst="rect">
            <a:avLst/>
          </a:prstGeom>
          <a:noFill/>
          <a:ln/>
        </p:spPr>
        <p:txBody>
          <a:bodyPr wrap="none" lIns="0" tIns="0" rIns="0" bIns="0" rtlCol="0" anchor="t"/>
          <a:lstStyle/>
          <a:p>
            <a:pPr marL="0" indent="0" algn="l">
              <a:lnSpc>
                <a:spcPts val="2550"/>
              </a:lnSpc>
              <a:buNone/>
            </a:pPr>
            <a:r>
              <a:rPr lang="en-US" sz="1600" dirty="0">
                <a:solidFill>
                  <a:srgbClr val="CFD0D8"/>
                </a:solidFill>
                <a:latin typeface="Roboto" pitchFamily="34" charset="0"/>
                <a:ea typeface="Roboto" pitchFamily="34" charset="-122"/>
                <a:cs typeface="Roboto" pitchFamily="34" charset="-120"/>
              </a:rPr>
              <a:t>Laying groundwork for future potential web capabilities.</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name="Slide 9">
    <p:spTree>
      <p:nvGrpSpPr>
        <p:cNvPr id="1" name=""/>
        <p:cNvGrpSpPr/>
        <p:nvPr/>
      </p:nvGrpSpPr>
      <p:grpSpPr>
        <a:xfrm>
          <a:off x="0" y="0"/>
          <a:ext cx="0" cy="0"/>
          <a:chOff x="0" y="0"/>
          <a:chExt cx="0" cy="0"/>
        </a:xfrm>
      </p:grpSpPr>
      <p:sp>
        <p:nvSpPr>
          <p:cNvPr id="2" name="Text 0"/>
          <p:cNvSpPr/>
          <p:nvPr/>
        </p:nvSpPr>
        <p:spPr>
          <a:xfrm>
            <a:off x="793790" y="2600444"/>
            <a:ext cx="7026354"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Future Connectivity Options</a:t>
            </a:r>
            <a:endParaRPr lang="en-US" sz="4450" dirty="0"/>
          </a:p>
        </p:txBody>
      </p:sp>
      <p:sp>
        <p:nvSpPr>
          <p:cNvPr id="3" name="Shape 1"/>
          <p:cNvSpPr/>
          <p:nvPr/>
        </p:nvSpPr>
        <p:spPr>
          <a:xfrm>
            <a:off x="793790" y="3762851"/>
            <a:ext cx="4196358" cy="1866305"/>
          </a:xfrm>
          <a:prstGeom prst="roundRect">
            <a:avLst>
              <a:gd name="adj" fmla="val 29169"/>
            </a:avLst>
          </a:prstGeom>
          <a:solidFill>
            <a:srgbClr val="8C98CA"/>
          </a:solidFill>
          <a:ln w="7620">
            <a:solidFill>
              <a:srgbClr val="727EB0"/>
            </a:solidFill>
            <a:prstDash val="solid"/>
          </a:ln>
        </p:spPr>
      </p:sp>
      <p:sp>
        <p:nvSpPr>
          <p:cNvPr id="4" name="Text 2"/>
          <p:cNvSpPr/>
          <p:nvPr/>
        </p:nvSpPr>
        <p:spPr>
          <a:xfrm>
            <a:off x="1028224" y="399728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Roboto Medium" pitchFamily="34" charset="0"/>
                <a:ea typeface="Roboto Medium" pitchFamily="34" charset="-122"/>
                <a:cs typeface="Roboto Medium" pitchFamily="34" charset="-120"/>
              </a:rPr>
              <a:t>Export Options</a:t>
            </a:r>
            <a:endParaRPr lang="en-US" sz="2200" dirty="0"/>
          </a:p>
        </p:txBody>
      </p:sp>
      <p:sp>
        <p:nvSpPr>
          <p:cNvPr id="5" name="Text 3"/>
          <p:cNvSpPr/>
          <p:nvPr/>
        </p:nvSpPr>
        <p:spPr>
          <a:xfrm>
            <a:off x="1028224" y="4487704"/>
            <a:ext cx="3727490" cy="907018"/>
          </a:xfrm>
          <a:prstGeom prst="rect">
            <a:avLst/>
          </a:prstGeom>
          <a:noFill/>
          <a:ln/>
        </p:spPr>
        <p:txBody>
          <a:bodyPr wrap="square" lIns="0" tIns="0" rIns="0" bIns="0" rtlCol="0" anchor="t"/>
          <a:lstStyle/>
          <a:p>
            <a:pPr marL="0" indent="0" algn="l">
              <a:lnSpc>
                <a:spcPts val="3550"/>
              </a:lnSpc>
              <a:buNone/>
            </a:pPr>
            <a:r>
              <a:rPr lang="en-US" sz="2200" dirty="0">
                <a:solidFill>
                  <a:srgbClr val="000000"/>
                </a:solidFill>
                <a:latin typeface="Roboto" pitchFamily="34" charset="0"/>
                <a:ea typeface="Roboto" pitchFamily="34" charset="-122"/>
                <a:cs typeface="Roboto" pitchFamily="34" charset="-120"/>
              </a:rPr>
              <a:t>Explore multiple useful output formats.</a:t>
            </a:r>
            <a:endParaRPr lang="en-US" sz="2200" dirty="0"/>
          </a:p>
        </p:txBody>
      </p:sp>
      <p:sp>
        <p:nvSpPr>
          <p:cNvPr id="6" name="Shape 4"/>
          <p:cNvSpPr/>
          <p:nvPr/>
        </p:nvSpPr>
        <p:spPr>
          <a:xfrm>
            <a:off x="5216962" y="3762851"/>
            <a:ext cx="4196358" cy="1866305"/>
          </a:xfrm>
          <a:prstGeom prst="roundRect">
            <a:avLst>
              <a:gd name="adj" fmla="val 29169"/>
            </a:avLst>
          </a:prstGeom>
          <a:solidFill>
            <a:srgbClr val="8C98CA"/>
          </a:solidFill>
          <a:ln w="7620">
            <a:solidFill>
              <a:srgbClr val="727EB0"/>
            </a:solidFill>
            <a:prstDash val="solid"/>
          </a:ln>
        </p:spPr>
      </p:sp>
      <p:sp>
        <p:nvSpPr>
          <p:cNvPr id="7" name="Text 5"/>
          <p:cNvSpPr/>
          <p:nvPr/>
        </p:nvSpPr>
        <p:spPr>
          <a:xfrm>
            <a:off x="5451396" y="399728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Roboto Medium" pitchFamily="34" charset="0"/>
                <a:ea typeface="Roboto Medium" pitchFamily="34" charset="-122"/>
                <a:cs typeface="Roboto Medium" pitchFamily="34" charset="-120"/>
              </a:rPr>
              <a:t>Cloud Integration</a:t>
            </a:r>
            <a:endParaRPr lang="en-US" sz="2200" dirty="0"/>
          </a:p>
        </p:txBody>
      </p:sp>
      <p:sp>
        <p:nvSpPr>
          <p:cNvPr id="8" name="Text 6"/>
          <p:cNvSpPr/>
          <p:nvPr/>
        </p:nvSpPr>
        <p:spPr>
          <a:xfrm>
            <a:off x="5451396" y="4487704"/>
            <a:ext cx="3727490" cy="907018"/>
          </a:xfrm>
          <a:prstGeom prst="rect">
            <a:avLst/>
          </a:prstGeom>
          <a:noFill/>
          <a:ln/>
        </p:spPr>
        <p:txBody>
          <a:bodyPr wrap="square" lIns="0" tIns="0" rIns="0" bIns="0" rtlCol="0" anchor="t"/>
          <a:lstStyle/>
          <a:p>
            <a:pPr marL="0" indent="0" algn="l">
              <a:lnSpc>
                <a:spcPts val="3550"/>
              </a:lnSpc>
              <a:buNone/>
            </a:pPr>
            <a:r>
              <a:rPr lang="en-US" sz="2200" dirty="0">
                <a:solidFill>
                  <a:srgbClr val="000000"/>
                </a:solidFill>
                <a:latin typeface="Roboto" pitchFamily="34" charset="0"/>
                <a:ea typeface="Roboto" pitchFamily="34" charset="-122"/>
                <a:cs typeface="Roboto" pitchFamily="34" charset="-120"/>
              </a:rPr>
              <a:t>Enable seamless cloud storage for backups.</a:t>
            </a:r>
            <a:endParaRPr lang="en-US" sz="2200" dirty="0"/>
          </a:p>
        </p:txBody>
      </p:sp>
      <p:sp>
        <p:nvSpPr>
          <p:cNvPr id="9" name="Shape 7"/>
          <p:cNvSpPr/>
          <p:nvPr/>
        </p:nvSpPr>
        <p:spPr>
          <a:xfrm>
            <a:off x="9640133" y="3762851"/>
            <a:ext cx="4196358" cy="1866305"/>
          </a:xfrm>
          <a:prstGeom prst="roundRect">
            <a:avLst>
              <a:gd name="adj" fmla="val 29169"/>
            </a:avLst>
          </a:prstGeom>
          <a:solidFill>
            <a:srgbClr val="8C98CA"/>
          </a:solidFill>
          <a:ln w="7620">
            <a:solidFill>
              <a:srgbClr val="727EB0"/>
            </a:solidFill>
            <a:prstDash val="solid"/>
          </a:ln>
        </p:spPr>
      </p:sp>
      <p:sp>
        <p:nvSpPr>
          <p:cNvPr id="10" name="Text 8"/>
          <p:cNvSpPr/>
          <p:nvPr/>
        </p:nvSpPr>
        <p:spPr>
          <a:xfrm>
            <a:off x="9874568" y="399728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Roboto Medium" pitchFamily="34" charset="0"/>
                <a:ea typeface="Roboto Medium" pitchFamily="34" charset="-122"/>
                <a:cs typeface="Roboto Medium" pitchFamily="34" charset="-120"/>
              </a:rPr>
              <a:t>API Support</a:t>
            </a:r>
            <a:endParaRPr lang="en-US" sz="2200" dirty="0"/>
          </a:p>
        </p:txBody>
      </p:sp>
      <p:sp>
        <p:nvSpPr>
          <p:cNvPr id="11" name="Text 9"/>
          <p:cNvSpPr/>
          <p:nvPr/>
        </p:nvSpPr>
        <p:spPr>
          <a:xfrm>
            <a:off x="9874568" y="4487704"/>
            <a:ext cx="3727490" cy="907018"/>
          </a:xfrm>
          <a:prstGeom prst="rect">
            <a:avLst/>
          </a:prstGeom>
          <a:noFill/>
          <a:ln/>
        </p:spPr>
        <p:txBody>
          <a:bodyPr wrap="square" lIns="0" tIns="0" rIns="0" bIns="0" rtlCol="0" anchor="t"/>
          <a:lstStyle/>
          <a:p>
            <a:pPr marL="0" indent="0" algn="l">
              <a:lnSpc>
                <a:spcPts val="3550"/>
              </a:lnSpc>
              <a:buNone/>
            </a:pPr>
            <a:r>
              <a:rPr lang="en-US" sz="2200" dirty="0">
                <a:solidFill>
                  <a:srgbClr val="000000"/>
                </a:solidFill>
                <a:latin typeface="Roboto" pitchFamily="34" charset="0"/>
                <a:ea typeface="Roboto" pitchFamily="34" charset="-122"/>
                <a:cs typeface="Roboto" pitchFamily="34" charset="-120"/>
              </a:rPr>
              <a:t>Plan for workflow automation and third-party tools.</a:t>
            </a:r>
            <a:endParaRPr lang="en-US" sz="2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461</Words>
  <Application>Microsoft Office PowerPoint</Application>
  <PresentationFormat>Custom</PresentationFormat>
  <Paragraphs>92</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Roboto Medium</vt:lpstr>
      <vt:lpstr>Arial</vt:lpstr>
      <vt:lpstr>Roboto</vt:lpstr>
      <vt:lpstr>Roboto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Shaurya Singh</cp:lastModifiedBy>
  <cp:revision>4</cp:revision>
  <dcterms:created xsi:type="dcterms:W3CDTF">2025-08-13T15:52:08Z</dcterms:created>
  <dcterms:modified xsi:type="dcterms:W3CDTF">2025-08-23T15:38:37Z</dcterms:modified>
</cp:coreProperties>
</file>